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9"/>
  </p:notesMasterIdLst>
  <p:sldIdLst>
    <p:sldId id="256" r:id="rId2"/>
    <p:sldId id="265" r:id="rId3"/>
    <p:sldId id="259" r:id="rId4"/>
    <p:sldId id="270" r:id="rId5"/>
    <p:sldId id="291" r:id="rId6"/>
    <p:sldId id="271" r:id="rId7"/>
    <p:sldId id="276" r:id="rId8"/>
    <p:sldId id="277" r:id="rId9"/>
    <p:sldId id="300" r:id="rId10"/>
    <p:sldId id="269" r:id="rId11"/>
    <p:sldId id="298" r:id="rId12"/>
    <p:sldId id="257" r:id="rId13"/>
    <p:sldId id="258" r:id="rId14"/>
    <p:sldId id="287" r:id="rId15"/>
    <p:sldId id="278" r:id="rId16"/>
    <p:sldId id="285" r:id="rId17"/>
    <p:sldId id="284" r:id="rId18"/>
    <p:sldId id="280" r:id="rId19"/>
    <p:sldId id="286" r:id="rId20"/>
    <p:sldId id="272" r:id="rId21"/>
    <p:sldId id="279" r:id="rId22"/>
    <p:sldId id="294" r:id="rId23"/>
    <p:sldId id="293" r:id="rId24"/>
    <p:sldId id="295" r:id="rId25"/>
    <p:sldId id="260" r:id="rId26"/>
    <p:sldId id="261" r:id="rId27"/>
    <p:sldId id="281" r:id="rId28"/>
    <p:sldId id="262" r:id="rId29"/>
    <p:sldId id="288" r:id="rId30"/>
    <p:sldId id="297" r:id="rId31"/>
    <p:sldId id="263" r:id="rId32"/>
    <p:sldId id="264" r:id="rId33"/>
    <p:sldId id="266" r:id="rId34"/>
    <p:sldId id="267" r:id="rId35"/>
    <p:sldId id="268" r:id="rId36"/>
    <p:sldId id="296" r:id="rId37"/>
    <p:sldId id="289" r:id="rId38"/>
    <p:sldId id="290" r:id="rId39"/>
    <p:sldId id="274" r:id="rId40"/>
    <p:sldId id="299" r:id="rId41"/>
    <p:sldId id="301" r:id="rId42"/>
    <p:sldId id="292" r:id="rId43"/>
    <p:sldId id="306" r:id="rId44"/>
    <p:sldId id="302" r:id="rId45"/>
    <p:sldId id="303" r:id="rId46"/>
    <p:sldId id="304"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444" y="90"/>
      </p:cViewPr>
      <p:guideLst>
        <p:guide orient="horz" pos="2160"/>
        <p:guide pos="2880"/>
      </p:guideLst>
    </p:cSldViewPr>
  </p:slideViewPr>
  <p:notesTextViewPr>
    <p:cViewPr>
      <p:scale>
        <a:sx n="1" d="1"/>
        <a:sy n="1" d="1"/>
      </p:scale>
      <p:origin x="0" y="0"/>
    </p:cViewPr>
  </p:notesTextViewPr>
  <p:sorterViewPr>
    <p:cViewPr>
      <p:scale>
        <a:sx n="90" d="100"/>
        <a:sy n="90" d="100"/>
      </p:scale>
      <p:origin x="0" y="-37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9107A-BAED-4B6C-B902-9753E92C9B57}" type="datetimeFigureOut">
              <a:rPr lang="en-US" smtClean="0"/>
              <a:t>6/25/2018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6526B-70D0-4BE6-BA9C-8282ACC3CFE6}" type="slidenum">
              <a:rPr lang="en-US" smtClean="0"/>
              <a:t>‹#›</a:t>
            </a:fld>
            <a:endParaRPr lang="en-US"/>
          </a:p>
        </p:txBody>
      </p:sp>
    </p:spTree>
    <p:extLst>
      <p:ext uri="{BB962C8B-B14F-4D97-AF65-F5344CB8AC3E}">
        <p14:creationId xmlns:p14="http://schemas.microsoft.com/office/powerpoint/2010/main" val="408717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or.gov.bc.ca/hfd/pubs/docs/lmh/Lmh18.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2</a:t>
            </a:fld>
            <a:endParaRPr lang="en-US"/>
          </a:p>
        </p:txBody>
      </p:sp>
    </p:spTree>
    <p:extLst>
      <p:ext uri="{BB962C8B-B14F-4D97-AF65-F5344CB8AC3E}">
        <p14:creationId xmlns:p14="http://schemas.microsoft.com/office/powerpoint/2010/main" val="345268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purple book:</a:t>
            </a:r>
          </a:p>
          <a:p>
            <a:r>
              <a:rPr lang="en-US" sz="1200" kern="1200" dirty="0">
                <a:solidFill>
                  <a:schemeClr val="tx1"/>
                </a:solidFill>
                <a:effectLst/>
                <a:latin typeface="+mn-lt"/>
                <a:ea typeface="+mn-ea"/>
                <a:cs typeface="+mn-cs"/>
              </a:rPr>
              <a:t>The procedures in </a:t>
            </a:r>
            <a:r>
              <a:rPr lang="en-US" sz="1200" kern="1200" dirty="0" err="1">
                <a:solidFill>
                  <a:schemeClr val="tx1"/>
                </a:solidFill>
                <a:effectLst/>
                <a:latin typeface="+mn-lt"/>
                <a:ea typeface="+mn-ea"/>
                <a:cs typeface="+mn-cs"/>
              </a:rPr>
              <a:t>Chatwin</a:t>
            </a:r>
            <a:r>
              <a:rPr lang="en-US" sz="1200" kern="1200" dirty="0">
                <a:solidFill>
                  <a:schemeClr val="tx1"/>
                </a:solidFill>
                <a:effectLst/>
                <a:latin typeface="+mn-lt"/>
                <a:ea typeface="+mn-ea"/>
                <a:cs typeface="+mn-cs"/>
              </a:rPr>
              <a:t>, et al., 1994 are recommended for additional guidance on assessing landslide risk.  The citation for </a:t>
            </a:r>
            <a:r>
              <a:rPr lang="en-US" sz="1200" kern="1200" dirty="0" err="1">
                <a:solidFill>
                  <a:schemeClr val="tx1"/>
                </a:solidFill>
                <a:effectLst/>
                <a:latin typeface="+mn-lt"/>
                <a:ea typeface="+mn-ea"/>
                <a:cs typeface="+mn-cs"/>
              </a:rPr>
              <a:t>Chatwin</a:t>
            </a:r>
            <a:r>
              <a:rPr lang="en-US" sz="1200" kern="1200" dirty="0">
                <a:solidFill>
                  <a:schemeClr val="tx1"/>
                </a:solidFill>
                <a:effectLst/>
                <a:latin typeface="+mn-lt"/>
                <a:ea typeface="+mn-ea"/>
                <a:cs typeface="+mn-cs"/>
              </a:rPr>
              <a:t> et al., 1994 is:  </a:t>
            </a:r>
            <a:r>
              <a:rPr lang="en-US" sz="1200" kern="1200" dirty="0" err="1">
                <a:solidFill>
                  <a:schemeClr val="tx1"/>
                </a:solidFill>
                <a:effectLst/>
                <a:latin typeface="+mn-lt"/>
                <a:ea typeface="+mn-ea"/>
                <a:cs typeface="+mn-cs"/>
              </a:rPr>
              <a:t>Chatwin</a:t>
            </a:r>
            <a:r>
              <a:rPr lang="en-US" sz="1200" kern="1200" dirty="0">
                <a:solidFill>
                  <a:schemeClr val="tx1"/>
                </a:solidFill>
                <a:effectLst/>
                <a:latin typeface="+mn-lt"/>
                <a:ea typeface="+mn-ea"/>
                <a:cs typeface="+mn-cs"/>
              </a:rPr>
              <a:t>, S. C., D. E. Howes, J. W. Schwab, and D. N. Swanston.  1994.  A guide for management of landslide-prone terrain in the Pacific Northwest.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ed. British Columbia Ministry of Forests and U.S. Forest Service.  218 pp.   This publication is available on-line through the British Columbia Ministry of Forests, Lands and Natural Resource Operations at:  </a:t>
            </a:r>
          </a:p>
          <a:p>
            <a:r>
              <a:rPr lang="en-US" sz="1200" u="sng" kern="1200" dirty="0">
                <a:solidFill>
                  <a:schemeClr val="tx1"/>
                </a:solidFill>
                <a:effectLst/>
                <a:latin typeface="+mn-lt"/>
                <a:ea typeface="+mn-ea"/>
                <a:cs typeface="+mn-cs"/>
                <a:hlinkClick r:id="rId3"/>
              </a:rPr>
              <a:t>http://www.for.gov.bc.ca/hfd/pubs/docs/lmh/Lmh18.htm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7</a:t>
            </a:fld>
            <a:endParaRPr lang="en-US"/>
          </a:p>
        </p:txBody>
      </p:sp>
    </p:spTree>
    <p:extLst>
      <p:ext uri="{BB962C8B-B14F-4D97-AF65-F5344CB8AC3E}">
        <p14:creationId xmlns:p14="http://schemas.microsoft.com/office/powerpoint/2010/main" val="88210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Times New Roman" pitchFamily="18" charset="0"/>
              </a:rPr>
              <a:t>The hazard model and scoping maps were developed to help the Landslide Science and Technical Committee and Board of Forestry assess the geographic extent of potential landslide risks to public safety.  The maps online also show past harvest areas and municipal 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Times New Roman" pitchFamily="18" charset="0"/>
              </a:rPr>
              <a:t>Caveats on use of the maps are in the addendum at the end of this module.</a:t>
            </a:r>
          </a:p>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9</a:t>
            </a:fld>
            <a:endParaRPr lang="en-US"/>
          </a:p>
        </p:txBody>
      </p:sp>
    </p:spTree>
    <p:extLst>
      <p:ext uri="{BB962C8B-B14F-4D97-AF65-F5344CB8AC3E}">
        <p14:creationId xmlns:p14="http://schemas.microsoft.com/office/powerpoint/2010/main" val="97690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terms defined by statute or regulation are shown in color</a:t>
            </a:r>
          </a:p>
        </p:txBody>
      </p:sp>
      <p:sp>
        <p:nvSpPr>
          <p:cNvPr id="4" name="Slide Number Placeholder 3"/>
          <p:cNvSpPr>
            <a:spLocks noGrp="1"/>
          </p:cNvSpPr>
          <p:nvPr>
            <p:ph type="sldNum" sz="quarter" idx="10"/>
          </p:nvPr>
        </p:nvSpPr>
        <p:spPr/>
        <p:txBody>
          <a:bodyPr/>
          <a:lstStyle/>
          <a:p>
            <a:fld id="{AF76526B-70D0-4BE6-BA9C-8282ACC3CFE6}" type="slidenum">
              <a:rPr lang="en-US" smtClean="0"/>
              <a:t>13</a:t>
            </a:fld>
            <a:endParaRPr lang="en-US"/>
          </a:p>
        </p:txBody>
      </p:sp>
    </p:spTree>
    <p:extLst>
      <p:ext uri="{BB962C8B-B14F-4D97-AF65-F5344CB8AC3E}">
        <p14:creationId xmlns:p14="http://schemas.microsoft.com/office/powerpoint/2010/main" val="194102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22</a:t>
            </a:fld>
            <a:endParaRPr lang="en-US"/>
          </a:p>
        </p:txBody>
      </p:sp>
    </p:spTree>
    <p:extLst>
      <p:ext uri="{BB962C8B-B14F-4D97-AF65-F5344CB8AC3E}">
        <p14:creationId xmlns:p14="http://schemas.microsoft.com/office/powerpoint/2010/main" val="301636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Diagram from:  Van der </a:t>
            </a:r>
            <a:r>
              <a:rPr lang="en-US" b="0" dirty="0" err="1"/>
              <a:t>Hout</a:t>
            </a:r>
            <a:r>
              <a:rPr lang="en-US" b="0" dirty="0"/>
              <a:t>, P. (2014). Code of Practice for Forest Operations (3rd edition) for Timber Sales Agreement and Wood cutting License Holders. </a:t>
            </a:r>
          </a:p>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23</a:t>
            </a:fld>
            <a:endParaRPr lang="en-US"/>
          </a:p>
        </p:txBody>
      </p:sp>
    </p:spTree>
    <p:extLst>
      <p:ext uri="{BB962C8B-B14F-4D97-AF65-F5344CB8AC3E}">
        <p14:creationId xmlns:p14="http://schemas.microsoft.com/office/powerpoint/2010/main" val="341117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30</a:t>
            </a:fld>
            <a:endParaRPr lang="en-US"/>
          </a:p>
        </p:txBody>
      </p:sp>
    </p:spTree>
    <p:extLst>
      <p:ext uri="{BB962C8B-B14F-4D97-AF65-F5344CB8AC3E}">
        <p14:creationId xmlns:p14="http://schemas.microsoft.com/office/powerpoint/2010/main" val="256000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6526B-70D0-4BE6-BA9C-8282ACC3CFE6}" type="slidenum">
              <a:rPr lang="en-US" smtClean="0"/>
              <a:t>38</a:t>
            </a:fld>
            <a:endParaRPr lang="en-US"/>
          </a:p>
        </p:txBody>
      </p:sp>
    </p:spTree>
    <p:extLst>
      <p:ext uri="{BB962C8B-B14F-4D97-AF65-F5344CB8AC3E}">
        <p14:creationId xmlns:p14="http://schemas.microsoft.com/office/powerpoint/2010/main" val="146610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Kasaan – Jeff Foley</a:t>
            </a:r>
          </a:p>
        </p:txBody>
      </p:sp>
      <p:sp>
        <p:nvSpPr>
          <p:cNvPr id="4" name="Slide Number Placeholder 3"/>
          <p:cNvSpPr>
            <a:spLocks noGrp="1"/>
          </p:cNvSpPr>
          <p:nvPr>
            <p:ph type="sldNum" sz="quarter" idx="10"/>
          </p:nvPr>
        </p:nvSpPr>
        <p:spPr/>
        <p:txBody>
          <a:bodyPr/>
          <a:lstStyle/>
          <a:p>
            <a:fld id="{AF76526B-70D0-4BE6-BA9C-8282ACC3CFE6}" type="slidenum">
              <a:rPr lang="en-US" smtClean="0"/>
              <a:t>40</a:t>
            </a:fld>
            <a:endParaRPr lang="en-US"/>
          </a:p>
        </p:txBody>
      </p:sp>
    </p:spTree>
    <p:extLst>
      <p:ext uri="{BB962C8B-B14F-4D97-AF65-F5344CB8AC3E}">
        <p14:creationId xmlns:p14="http://schemas.microsoft.com/office/powerpoint/2010/main" val="136201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1B2433-4E61-41A8-82D2-C026D6662377}" type="datetimeFigureOut">
              <a:rPr lang="en-US" smtClean="0"/>
              <a:t>6/25/2018</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309753B3-8379-4108-B92F-02729149BD8F}"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B2433-4E61-41A8-82D2-C026D6662377}"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B2433-4E61-41A8-82D2-C026D6662377}"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309753B3-8379-4108-B92F-02729149BD8F}"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B2433-4E61-41A8-82D2-C026D6662377}"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1B2433-4E61-41A8-82D2-C026D6662377}" type="datetimeFigureOut">
              <a:rPr lang="en-US" smtClean="0"/>
              <a:t>6/25/2018</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309753B3-8379-4108-B92F-02729149BD8F}"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1B2433-4E61-41A8-82D2-C026D6662377}"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1B2433-4E61-41A8-82D2-C026D6662377}"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1B2433-4E61-41A8-82D2-C026D6662377}"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B2433-4E61-41A8-82D2-C026D6662377}"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753B3-8379-4108-B92F-02729149BD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1B2433-4E61-41A8-82D2-C026D6662377}"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753B3-8379-4108-B92F-02729149BD8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E21B2433-4E61-41A8-82D2-C026D6662377}"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753B3-8379-4108-B92F-02729149BD8F}"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21B2433-4E61-41A8-82D2-C026D6662377}" type="datetimeFigureOut">
              <a:rPr lang="en-US" smtClean="0"/>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09753B3-8379-4108-B92F-02729149BD8F}"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or.gov.bc.ca/hfd/pubs/docs/lmh/Lmh18.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hans.rinke@alaska.gov" TargetMode="External"/><Relationship Id="rId2" Type="http://schemas.openxmlformats.org/officeDocument/2006/relationships/hyperlink" Target="mailto:greg.staunton@alaska.gov" TargetMode="External"/><Relationship Id="rId1" Type="http://schemas.openxmlformats.org/officeDocument/2006/relationships/slideLayout" Target="../slideLayouts/slideLayout2.xml"/><Relationship Id="rId6" Type="http://schemas.openxmlformats.org/officeDocument/2006/relationships/hyperlink" Target="mailto:derek.nellis@alaska.gov" TargetMode="External"/><Relationship Id="rId5" Type="http://schemas.openxmlformats.org/officeDocument/2006/relationships/hyperlink" Target="mailto:paul.keech@alaska.gov" TargetMode="External"/><Relationship Id="rId4" Type="http://schemas.openxmlformats.org/officeDocument/2006/relationships/hyperlink" Target="mailto:edward.soto@alaska.gov"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forestry.alaska.gov/forestpractices#landslid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forestry.alaska.gov/forestpractices#landsl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0"/>
            <a:ext cx="8686800" cy="2743200"/>
          </a:xfrm>
        </p:spPr>
        <p:txBody>
          <a:bodyPr/>
          <a:lstStyle/>
          <a:p>
            <a:r>
              <a:rPr lang="en-US"/>
              <a:t>FRPA 101-J</a:t>
            </a:r>
            <a:br>
              <a:rPr lang="en-US" dirty="0"/>
            </a:br>
            <a:br>
              <a:rPr lang="en-US" sz="1000" dirty="0"/>
            </a:br>
            <a:br>
              <a:rPr lang="en-US" sz="1000" dirty="0"/>
            </a:br>
            <a:br>
              <a:rPr lang="en-US" sz="1000" dirty="0"/>
            </a:br>
            <a:r>
              <a:rPr lang="en-US" sz="6000" dirty="0"/>
              <a:t>MASS WASTING</a:t>
            </a:r>
          </a:p>
        </p:txBody>
      </p:sp>
    </p:spTree>
    <p:extLst>
      <p:ext uri="{BB962C8B-B14F-4D97-AF65-F5344CB8AC3E}">
        <p14:creationId xmlns:p14="http://schemas.microsoft.com/office/powerpoint/2010/main" val="213113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in operations</a:t>
            </a:r>
          </a:p>
        </p:txBody>
      </p:sp>
      <p:sp>
        <p:nvSpPr>
          <p:cNvPr id="3" name="Content Placeholder 2"/>
          <p:cNvSpPr>
            <a:spLocks noGrp="1"/>
          </p:cNvSpPr>
          <p:nvPr>
            <p:ph idx="1"/>
          </p:nvPr>
        </p:nvSpPr>
        <p:spPr>
          <a:xfrm>
            <a:off x="457200" y="1600200"/>
            <a:ext cx="8229600" cy="5029200"/>
          </a:xfrm>
        </p:spPr>
        <p:txBody>
          <a:bodyPr>
            <a:noAutofit/>
          </a:bodyPr>
          <a:lstStyle/>
          <a:p>
            <a:r>
              <a:rPr lang="en-US" sz="2800" dirty="0"/>
              <a:t>Notify DOF of a change in operations from those described in the DPO that is likely to cause significant adverse impact to fish habitat or surface water quality.</a:t>
            </a:r>
          </a:p>
          <a:p>
            <a:r>
              <a:rPr lang="en-US" sz="2800" dirty="0"/>
              <a:t>Changes in operations that require agency review include:</a:t>
            </a:r>
          </a:p>
          <a:p>
            <a:pPr lvl="1"/>
            <a:r>
              <a:rPr lang="en-US" sz="2800" dirty="0"/>
              <a:t>a new or reconstructed bridge, road segment, or material disposal site that crosses surface waters, abuts a riparian area, or is on </a:t>
            </a:r>
            <a:r>
              <a:rPr lang="en-US" sz="2800" dirty="0">
                <a:solidFill>
                  <a:schemeClr val="accent1">
                    <a:lumMod val="75000"/>
                  </a:schemeClr>
                </a:solidFill>
              </a:rPr>
              <a:t>unstable soils</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95.230 (a)(1)</a:t>
            </a:r>
          </a:p>
          <a:p>
            <a:endParaRPr lang="en-US" sz="2800" dirty="0"/>
          </a:p>
        </p:txBody>
      </p:sp>
    </p:spTree>
    <p:extLst>
      <p:ext uri="{BB962C8B-B14F-4D97-AF65-F5344CB8AC3E}">
        <p14:creationId xmlns:p14="http://schemas.microsoft.com/office/powerpoint/2010/main" val="364826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C9FA-206A-4AB9-997F-D4EBF431694D}"/>
              </a:ext>
            </a:extLst>
          </p:cNvPr>
          <p:cNvSpPr>
            <a:spLocks noGrp="1"/>
          </p:cNvSpPr>
          <p:nvPr>
            <p:ph type="title"/>
          </p:nvPr>
        </p:nvSpPr>
        <p:spPr/>
        <p:txBody>
          <a:bodyPr/>
          <a:lstStyle/>
          <a:p>
            <a:r>
              <a:rPr lang="en-US" dirty="0"/>
              <a:t>FRPA Standards</a:t>
            </a:r>
          </a:p>
        </p:txBody>
      </p:sp>
      <p:sp>
        <p:nvSpPr>
          <p:cNvPr id="3" name="Text Placeholder 2">
            <a:extLst>
              <a:ext uri="{FF2B5EF4-FFF2-40B4-BE49-F238E27FC236}">
                <a16:creationId xmlns:a16="http://schemas.microsoft.com/office/drawing/2014/main" id="{89FF5AE0-600A-42EA-AE62-695B13B442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698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standards</a:t>
            </a:r>
          </a:p>
        </p:txBody>
      </p:sp>
      <p:sp>
        <p:nvSpPr>
          <p:cNvPr id="5" name="Content Placeholder 4"/>
          <p:cNvSpPr>
            <a:spLocks noGrp="1"/>
          </p:cNvSpPr>
          <p:nvPr>
            <p:ph idx="1"/>
          </p:nvPr>
        </p:nvSpPr>
        <p:spPr>
          <a:xfrm>
            <a:off x="457200" y="1600200"/>
            <a:ext cx="8229600" cy="4953000"/>
          </a:xfrm>
        </p:spPr>
        <p:txBody>
          <a:bodyPr>
            <a:normAutofit/>
          </a:bodyPr>
          <a:lstStyle/>
          <a:p>
            <a:r>
              <a:rPr lang="en-US" sz="2800" dirty="0"/>
              <a:t>On </a:t>
            </a:r>
            <a:r>
              <a:rPr lang="en-US" sz="2800" b="1" dirty="0"/>
              <a:t>all</a:t>
            </a:r>
            <a:r>
              <a:rPr lang="en-US" sz="2800" dirty="0"/>
              <a:t> forest lands:</a:t>
            </a:r>
          </a:p>
          <a:p>
            <a:pPr lvl="1"/>
            <a:r>
              <a:rPr lang="en-US" sz="2600" dirty="0"/>
              <a:t>Prevent or minimize significant adverse effects of soil erosion and mass wasting on water quality and fish habitat </a:t>
            </a:r>
          </a:p>
          <a:p>
            <a:pPr lvl="1"/>
            <a:r>
              <a:rPr lang="en-US" sz="2600" dirty="0"/>
              <a:t>Conduct operations in a manner that does not cause or constitute a substantial factor in causing a degradation of water quality </a:t>
            </a:r>
          </a:p>
          <a:p>
            <a:r>
              <a:rPr lang="en-US" sz="2800" dirty="0"/>
              <a:t>On </a:t>
            </a:r>
            <a:r>
              <a:rPr lang="en-US" sz="2800" b="1" dirty="0"/>
              <a:t>state</a:t>
            </a:r>
            <a:r>
              <a:rPr lang="en-US" sz="2800" dirty="0"/>
              <a:t> and </a:t>
            </a:r>
            <a:r>
              <a:rPr lang="en-US" sz="2800" b="1" dirty="0"/>
              <a:t>municipal</a:t>
            </a:r>
            <a:r>
              <a:rPr lang="en-US" sz="2800" dirty="0"/>
              <a:t> forest land:</a:t>
            </a:r>
          </a:p>
          <a:p>
            <a:pPr lvl="1"/>
            <a:r>
              <a:rPr lang="en-US" sz="2600" dirty="0"/>
              <a:t>Do not significantly impair the productivity of the land and water with respect to renewable resources</a:t>
            </a:r>
          </a:p>
          <a:p>
            <a:pPr marL="57150" indent="0">
              <a:buNone/>
            </a:pPr>
            <a:r>
              <a:rPr lang="en-US" dirty="0">
                <a:solidFill>
                  <a:schemeClr val="accent1">
                    <a:lumMod val="75000"/>
                  </a:schemeClr>
                </a:solidFill>
              </a:rPr>
              <a:t>		       AS 41.17.060(b)(5),(c)(5); 11 AAC 95.185(a),(b)</a:t>
            </a:r>
          </a:p>
          <a:p>
            <a:pPr lvl="1"/>
            <a:endParaRPr lang="en-US" sz="2400" dirty="0"/>
          </a:p>
          <a:p>
            <a:endParaRPr lang="en-US" dirty="0"/>
          </a:p>
        </p:txBody>
      </p:sp>
    </p:spTree>
    <p:extLst>
      <p:ext uri="{BB962C8B-B14F-4D97-AF65-F5344CB8AC3E}">
        <p14:creationId xmlns:p14="http://schemas.microsoft.com/office/powerpoint/2010/main" val="205972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Road construction</a:t>
            </a:r>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a:t>Where feasible,  avoid locating a road on a slope </a:t>
            </a:r>
            <a:r>
              <a:rPr lang="en-US" sz="2800" dirty="0">
                <a:solidFill>
                  <a:schemeClr val="tx1"/>
                </a:solidFill>
              </a:rPr>
              <a:t>&gt;67% </a:t>
            </a:r>
            <a:r>
              <a:rPr lang="en-US" sz="2800" dirty="0"/>
              <a:t>or on an </a:t>
            </a:r>
            <a:r>
              <a:rPr lang="en-US" sz="2800" dirty="0">
                <a:solidFill>
                  <a:schemeClr val="accent1">
                    <a:lumMod val="75000"/>
                  </a:schemeClr>
                </a:solidFill>
              </a:rPr>
              <a:t>unstable slope</a:t>
            </a:r>
            <a:r>
              <a:rPr lang="en-US" sz="2800" dirty="0"/>
              <a:t>.  </a:t>
            </a:r>
          </a:p>
          <a:p>
            <a:r>
              <a:rPr lang="en-US" sz="2800" dirty="0"/>
              <a:t>If avoiding that slope is not feasible, site-specific measures must be planned to address slope instability due to road construction.  The measures must be approved by DOF and must meet the requirements for road construction in 11 AAC 95.290(b). </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95.290(a)</a:t>
            </a:r>
          </a:p>
          <a:p>
            <a:endParaRPr lang="en-US" dirty="0"/>
          </a:p>
        </p:txBody>
      </p:sp>
    </p:spTree>
    <p:extLst>
      <p:ext uri="{BB962C8B-B14F-4D97-AF65-F5344CB8AC3E}">
        <p14:creationId xmlns:p14="http://schemas.microsoft.com/office/powerpoint/2010/main" val="100005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0"/>
            <a:ext cx="8229600" cy="1676400"/>
          </a:xfrm>
        </p:spPr>
        <p:txBody>
          <a:bodyPr>
            <a:normAutofit/>
          </a:bodyPr>
          <a:lstStyle/>
          <a:p>
            <a:r>
              <a:rPr lang="en-US" sz="3000" b="1" dirty="0"/>
              <a:t>unstable slope:</a:t>
            </a:r>
            <a:r>
              <a:rPr lang="en-US" sz="3000" dirty="0"/>
              <a:t> a slope exhibiting mass wasting or where mass wasting is likely to occur.</a:t>
            </a:r>
            <a:endParaRPr lang="en-US" sz="2600" dirty="0">
              <a:solidFill>
                <a:schemeClr val="accent1">
                  <a:lumMod val="75000"/>
                </a:schemeClr>
              </a:solidFill>
            </a:endParaRPr>
          </a:p>
          <a:p>
            <a:pPr marL="0" indent="0">
              <a:buNone/>
            </a:pPr>
            <a:r>
              <a:rPr lang="en-US" sz="2600" dirty="0">
                <a:solidFill>
                  <a:schemeClr val="accent1">
                    <a:lumMod val="75000"/>
                  </a:schemeClr>
                </a:solidFill>
              </a:rPr>
              <a:t>					            </a:t>
            </a:r>
            <a:r>
              <a:rPr lang="en-US" dirty="0">
                <a:solidFill>
                  <a:schemeClr val="accent1">
                    <a:lumMod val="75000"/>
                  </a:schemeClr>
                </a:solidFill>
              </a:rPr>
              <a:t>11 AAC 95.900(95)</a:t>
            </a:r>
            <a:endParaRPr lang="en-US" dirty="0"/>
          </a:p>
        </p:txBody>
      </p:sp>
      <p:pic>
        <p:nvPicPr>
          <p:cNvPr id="5" name="Picture 4">
            <a:extLst>
              <a:ext uri="{FF2B5EF4-FFF2-40B4-BE49-F238E27FC236}">
                <a16:creationId xmlns:a16="http://schemas.microsoft.com/office/drawing/2014/main" id="{43EDE2D9-4925-49D6-A1B9-D7B28B2B8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667000"/>
            <a:ext cx="5105400" cy="3829050"/>
          </a:xfrm>
          <a:prstGeom prst="rect">
            <a:avLst/>
          </a:prstGeom>
          <a:ln>
            <a:solidFill>
              <a:schemeClr val="tx1"/>
            </a:solidFill>
          </a:ln>
        </p:spPr>
      </p:pic>
      <p:sp>
        <p:nvSpPr>
          <p:cNvPr id="6" name="TextBox 5">
            <a:extLst>
              <a:ext uri="{FF2B5EF4-FFF2-40B4-BE49-F238E27FC236}">
                <a16:creationId xmlns:a16="http://schemas.microsoft.com/office/drawing/2014/main" id="{9FD119C8-529C-43CE-A82A-C156169DF17A}"/>
              </a:ext>
            </a:extLst>
          </p:cNvPr>
          <p:cNvSpPr txBox="1"/>
          <p:nvPr/>
        </p:nvSpPr>
        <p:spPr>
          <a:xfrm>
            <a:off x="5943600" y="5257800"/>
            <a:ext cx="1752600" cy="1323439"/>
          </a:xfrm>
          <a:prstGeom prst="rect">
            <a:avLst/>
          </a:prstGeom>
          <a:noFill/>
        </p:spPr>
        <p:txBody>
          <a:bodyPr wrap="square" rtlCol="0">
            <a:spAutoFit/>
          </a:bodyPr>
          <a:lstStyle/>
          <a:p>
            <a:r>
              <a:rPr lang="en-US" sz="1600" dirty="0"/>
              <a:t>Landslide scars of varying ages – Prince of Wales Island near Hollis.  Photo:  Jeff Foley</a:t>
            </a:r>
          </a:p>
        </p:txBody>
      </p:sp>
    </p:spTree>
    <p:extLst>
      <p:ext uri="{BB962C8B-B14F-4D97-AF65-F5344CB8AC3E}">
        <p14:creationId xmlns:p14="http://schemas.microsoft.com/office/powerpoint/2010/main" val="46179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Road construction on unstable slopes</a:t>
            </a: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lnSpc>
                <a:spcPct val="120000"/>
              </a:lnSpc>
              <a:spcBef>
                <a:spcPts val="0"/>
              </a:spcBef>
              <a:buNone/>
            </a:pPr>
            <a:r>
              <a:rPr lang="en-US" sz="3000" dirty="0"/>
              <a:t>If constructing a road on a slope </a:t>
            </a:r>
            <a:r>
              <a:rPr lang="en-US" sz="3000" dirty="0">
                <a:solidFill>
                  <a:schemeClr val="tx1"/>
                </a:solidFill>
              </a:rPr>
              <a:t>&gt;67 % </a:t>
            </a:r>
            <a:r>
              <a:rPr lang="en-US" sz="3000" dirty="0"/>
              <a:t>or on an </a:t>
            </a:r>
            <a:r>
              <a:rPr lang="en-US" sz="3000" dirty="0">
                <a:solidFill>
                  <a:schemeClr val="accent1">
                    <a:lumMod val="75000"/>
                  </a:schemeClr>
                </a:solidFill>
              </a:rPr>
              <a:t>unstable slope </a:t>
            </a:r>
            <a:r>
              <a:rPr lang="en-US" sz="3000" dirty="0"/>
              <a:t>is necessary, </a:t>
            </a:r>
          </a:p>
          <a:p>
            <a:pPr>
              <a:lnSpc>
                <a:spcPct val="120000"/>
              </a:lnSpc>
              <a:spcBef>
                <a:spcPts val="0"/>
              </a:spcBef>
            </a:pPr>
            <a:r>
              <a:rPr lang="en-US" sz="2800" dirty="0"/>
              <a:t>Do not bury, except as puncheon across swampy ground or for culvert protection,</a:t>
            </a:r>
          </a:p>
          <a:p>
            <a:pPr lvl="1" defTabSz="365760">
              <a:lnSpc>
                <a:spcPct val="120000"/>
              </a:lnSpc>
              <a:spcBef>
                <a:spcPts val="0"/>
              </a:spcBef>
            </a:pPr>
            <a:r>
              <a:rPr lang="en-US" sz="2800" dirty="0"/>
              <a:t>a log chunk </a:t>
            </a:r>
            <a:r>
              <a:rPr lang="en-US" sz="2800" u="sng" dirty="0"/>
              <a:t>&gt;</a:t>
            </a:r>
            <a:r>
              <a:rPr lang="en-US" sz="2800" dirty="0"/>
              <a:t>5 cubic feet in volume or a loose stump, in the load-bearing portion of a road;</a:t>
            </a:r>
          </a:p>
          <a:p>
            <a:pPr lvl="1">
              <a:lnSpc>
                <a:spcPct val="120000"/>
              </a:lnSpc>
              <a:spcBef>
                <a:spcPts val="0"/>
              </a:spcBef>
            </a:pPr>
            <a:r>
              <a:rPr lang="en-US" sz="2800" dirty="0"/>
              <a:t>any significant amount of organic debris within the load-bearing portion of a road;</a:t>
            </a:r>
          </a:p>
          <a:p>
            <a:pPr lvl="1">
              <a:lnSpc>
                <a:spcPct val="120000"/>
              </a:lnSpc>
              <a:spcBef>
                <a:spcPts val="0"/>
              </a:spcBef>
            </a:pPr>
            <a:r>
              <a:rPr lang="en-US" sz="2800" dirty="0"/>
              <a:t>excessive accumulation of debris or slash in the road-bearing portion of a road fill;</a:t>
            </a:r>
          </a:p>
          <a:p>
            <a:pPr marL="0" indent="0">
              <a:lnSpc>
                <a:spcPct val="120000"/>
              </a:lnSpc>
              <a:spcBef>
                <a:spcPts val="0"/>
              </a:spcBef>
              <a:buNone/>
            </a:pPr>
            <a:r>
              <a:rPr lang="en-US" sz="3400" dirty="0">
                <a:solidFill>
                  <a:schemeClr val="accent1">
                    <a:lumMod val="75000"/>
                  </a:schemeClr>
                </a:solidFill>
              </a:rPr>
              <a:t>						   </a:t>
            </a:r>
          </a:p>
          <a:p>
            <a:pPr marL="0" indent="0">
              <a:lnSpc>
                <a:spcPct val="120000"/>
              </a:lnSpc>
              <a:spcBef>
                <a:spcPts val="0"/>
              </a:spcBef>
              <a:buNone/>
            </a:pPr>
            <a:r>
              <a:rPr lang="en-US" sz="2600" dirty="0">
                <a:solidFill>
                  <a:schemeClr val="accent1">
                    <a:lumMod val="75000"/>
                  </a:schemeClr>
                </a:solidFill>
              </a:rPr>
              <a:t>						11 AAC 95.290(b)(1)</a:t>
            </a:r>
          </a:p>
          <a:p>
            <a:pPr>
              <a:lnSpc>
                <a:spcPct val="120000"/>
              </a:lnSpc>
              <a:spcBef>
                <a:spcPts val="0"/>
              </a:spcBef>
            </a:pPr>
            <a:endParaRPr lang="en-US" dirty="0"/>
          </a:p>
        </p:txBody>
      </p:sp>
    </p:spTree>
    <p:extLst>
      <p:ext uri="{BB962C8B-B14F-4D97-AF65-F5344CB8AC3E}">
        <p14:creationId xmlns:p14="http://schemas.microsoft.com/office/powerpoint/2010/main" val="221406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Road construction on unstable slopes, cont.</a:t>
            </a:r>
          </a:p>
        </p:txBody>
      </p:sp>
      <p:sp>
        <p:nvSpPr>
          <p:cNvPr id="3" name="Content Placeholder 2"/>
          <p:cNvSpPr>
            <a:spLocks noGrp="1"/>
          </p:cNvSpPr>
          <p:nvPr>
            <p:ph idx="1"/>
          </p:nvPr>
        </p:nvSpPr>
        <p:spPr>
          <a:xfrm>
            <a:off x="457200" y="1600200"/>
            <a:ext cx="8229600" cy="5105400"/>
          </a:xfrm>
        </p:spPr>
        <p:txBody>
          <a:bodyPr>
            <a:normAutofit/>
          </a:bodyPr>
          <a:lstStyle/>
          <a:p>
            <a:pPr marL="0" indent="0">
              <a:lnSpc>
                <a:spcPct val="120000"/>
              </a:lnSpc>
              <a:spcBef>
                <a:spcPts val="0"/>
              </a:spcBef>
              <a:buNone/>
            </a:pPr>
            <a:r>
              <a:rPr lang="en-US" sz="2800" dirty="0"/>
              <a:t>If constructing a road on a </a:t>
            </a:r>
            <a:r>
              <a:rPr lang="en-US" sz="2800" dirty="0">
                <a:solidFill>
                  <a:schemeClr val="tx1"/>
                </a:solidFill>
              </a:rPr>
              <a:t>slope &gt;67 % </a:t>
            </a:r>
            <a:r>
              <a:rPr lang="en-US" sz="2800" dirty="0"/>
              <a:t>or on an </a:t>
            </a:r>
            <a:r>
              <a:rPr lang="en-US" sz="2800" dirty="0">
                <a:solidFill>
                  <a:schemeClr val="accent1">
                    <a:lumMod val="75000"/>
                  </a:schemeClr>
                </a:solidFill>
              </a:rPr>
              <a:t>unstable slope </a:t>
            </a:r>
            <a:r>
              <a:rPr lang="en-US" sz="2800" dirty="0"/>
              <a:t>is necessary, </a:t>
            </a:r>
          </a:p>
          <a:p>
            <a:pPr>
              <a:lnSpc>
                <a:spcPct val="120000"/>
              </a:lnSpc>
              <a:spcBef>
                <a:spcPts val="0"/>
              </a:spcBef>
            </a:pPr>
            <a:r>
              <a:rPr lang="en-US" sz="2800" dirty="0"/>
              <a:t>Balance cuts and fills so that as much of the excavated material as is feasible is deposited in the roadway fill section; however, </a:t>
            </a:r>
            <a:r>
              <a:rPr lang="en-US" sz="2800" dirty="0">
                <a:solidFill>
                  <a:schemeClr val="accent1">
                    <a:lumMod val="75000"/>
                  </a:schemeClr>
                </a:solidFill>
              </a:rPr>
              <a:t>unstable fill material </a:t>
            </a:r>
            <a:r>
              <a:rPr lang="en-US" sz="2800" dirty="0"/>
              <a:t>may not be used, and cuts must be minimized where </a:t>
            </a:r>
            <a:r>
              <a:rPr lang="en-US" sz="2800" dirty="0">
                <a:solidFill>
                  <a:schemeClr val="accent1">
                    <a:lumMod val="75000"/>
                  </a:schemeClr>
                </a:solidFill>
              </a:rPr>
              <a:t>fine textured soils </a:t>
            </a:r>
            <a:r>
              <a:rPr lang="en-US" sz="2800" dirty="0"/>
              <a:t>are known or encountered.</a:t>
            </a:r>
          </a:p>
          <a:p>
            <a:pPr marL="0" indent="0">
              <a:lnSpc>
                <a:spcPct val="120000"/>
              </a:lnSpc>
              <a:spcBef>
                <a:spcPts val="0"/>
              </a:spcBef>
              <a:buNone/>
            </a:pPr>
            <a:r>
              <a:rPr lang="en-US" sz="3400" dirty="0">
                <a:solidFill>
                  <a:schemeClr val="accent1">
                    <a:lumMod val="75000"/>
                  </a:schemeClr>
                </a:solidFill>
              </a:rPr>
              <a:t>						   </a:t>
            </a:r>
          </a:p>
          <a:p>
            <a:pPr marL="0" indent="0">
              <a:lnSpc>
                <a:spcPct val="120000"/>
              </a:lnSpc>
              <a:spcBef>
                <a:spcPts val="0"/>
              </a:spcBef>
              <a:buNone/>
            </a:pPr>
            <a:r>
              <a:rPr lang="en-US" dirty="0">
                <a:solidFill>
                  <a:schemeClr val="accent1">
                    <a:lumMod val="75000"/>
                  </a:schemeClr>
                </a:solidFill>
              </a:rPr>
              <a:t>					       11 AAC 95.290(b)(2)</a:t>
            </a:r>
          </a:p>
          <a:p>
            <a:pPr>
              <a:lnSpc>
                <a:spcPct val="120000"/>
              </a:lnSpc>
              <a:spcBef>
                <a:spcPts val="0"/>
              </a:spcBef>
            </a:pPr>
            <a:endParaRPr lang="en-US" dirty="0"/>
          </a:p>
        </p:txBody>
      </p:sp>
    </p:spTree>
    <p:extLst>
      <p:ext uri="{BB962C8B-B14F-4D97-AF65-F5344CB8AC3E}">
        <p14:creationId xmlns:p14="http://schemas.microsoft.com/office/powerpoint/2010/main" val="306089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0"/>
            <a:ext cx="8229600" cy="5029200"/>
          </a:xfrm>
        </p:spPr>
        <p:txBody>
          <a:bodyPr>
            <a:normAutofit/>
          </a:bodyPr>
          <a:lstStyle/>
          <a:p>
            <a:r>
              <a:rPr lang="en-US" sz="3000" b="1" dirty="0"/>
              <a:t>fine textured soil:</a:t>
            </a:r>
            <a:r>
              <a:rPr lang="en-US" sz="3000" dirty="0"/>
              <a:t> mineral soil with a texture of silty-clay, sandy-clay, or clay</a:t>
            </a:r>
          </a:p>
          <a:p>
            <a:r>
              <a:rPr lang="en-US" sz="3000" b="1" dirty="0"/>
              <a:t>unstable fill material:</a:t>
            </a:r>
            <a:r>
              <a:rPr lang="en-US" sz="3000" dirty="0"/>
              <a:t> organic debris, organic soil, or fine textured soil</a:t>
            </a:r>
          </a:p>
          <a:p>
            <a:pPr marL="0" indent="0">
              <a:buNone/>
            </a:pPr>
            <a:endParaRPr lang="en-US" sz="2600" dirty="0">
              <a:solidFill>
                <a:schemeClr val="accent1">
                  <a:lumMod val="75000"/>
                </a:schemeClr>
              </a:solidFill>
            </a:endParaRPr>
          </a:p>
          <a:p>
            <a:pPr marL="0" indent="0">
              <a:buNone/>
            </a:pPr>
            <a:endParaRPr lang="en-US" sz="2600" dirty="0">
              <a:solidFill>
                <a:schemeClr val="accent1">
                  <a:lumMod val="75000"/>
                </a:schemeClr>
              </a:solidFill>
            </a:endParaRPr>
          </a:p>
          <a:p>
            <a:pPr marL="0" indent="0">
              <a:buNone/>
            </a:pPr>
            <a:endParaRPr lang="en-US" sz="2600" dirty="0">
              <a:solidFill>
                <a:schemeClr val="accent1">
                  <a:lumMod val="75000"/>
                </a:schemeClr>
              </a:solidFill>
            </a:endParaRPr>
          </a:p>
          <a:p>
            <a:pPr marL="0" indent="0">
              <a:buNone/>
            </a:pPr>
            <a:endParaRPr lang="en-US" sz="2600" dirty="0">
              <a:solidFill>
                <a:schemeClr val="accent1">
                  <a:lumMod val="75000"/>
                </a:schemeClr>
              </a:solidFill>
            </a:endParaRPr>
          </a:p>
          <a:p>
            <a:pPr marL="0" indent="0">
              <a:buNone/>
            </a:pPr>
            <a:endParaRPr lang="en-US" sz="2600" dirty="0">
              <a:solidFill>
                <a:schemeClr val="accent1">
                  <a:lumMod val="75000"/>
                </a:schemeClr>
              </a:solidFill>
            </a:endParaRPr>
          </a:p>
          <a:p>
            <a:pPr marL="0" indent="0">
              <a:buNone/>
            </a:pPr>
            <a:r>
              <a:rPr lang="en-US" sz="2600" dirty="0">
                <a:solidFill>
                  <a:schemeClr val="accent1">
                    <a:lumMod val="75000"/>
                  </a:schemeClr>
                </a:solidFill>
              </a:rPr>
              <a:t>				            	       </a:t>
            </a:r>
            <a:r>
              <a:rPr lang="en-US" dirty="0">
                <a:solidFill>
                  <a:schemeClr val="accent1">
                    <a:lumMod val="75000"/>
                  </a:schemeClr>
                </a:solidFill>
              </a:rPr>
              <a:t>11 AAC 95.900(93),(94)</a:t>
            </a:r>
          </a:p>
          <a:p>
            <a:endParaRPr lang="en-US" dirty="0"/>
          </a:p>
        </p:txBody>
      </p:sp>
    </p:spTree>
    <p:extLst>
      <p:ext uri="{BB962C8B-B14F-4D97-AF65-F5344CB8AC3E}">
        <p14:creationId xmlns:p14="http://schemas.microsoft.com/office/powerpoint/2010/main" val="87503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r>
              <a:rPr lang="en-US" sz="4000" dirty="0"/>
              <a:t>Road construction on unstable slopes, cont.</a:t>
            </a:r>
          </a:p>
        </p:txBody>
      </p:sp>
      <p:sp>
        <p:nvSpPr>
          <p:cNvPr id="3" name="Content Placeholder 2"/>
          <p:cNvSpPr>
            <a:spLocks noGrp="1"/>
          </p:cNvSpPr>
          <p:nvPr>
            <p:ph idx="1"/>
          </p:nvPr>
        </p:nvSpPr>
        <p:spPr>
          <a:xfrm>
            <a:off x="457200" y="1600200"/>
            <a:ext cx="8229600" cy="5105400"/>
          </a:xfrm>
        </p:spPr>
        <p:txBody>
          <a:bodyPr>
            <a:normAutofit/>
          </a:bodyPr>
          <a:lstStyle/>
          <a:p>
            <a:pPr marL="0" indent="0">
              <a:lnSpc>
                <a:spcPct val="120000"/>
              </a:lnSpc>
              <a:spcBef>
                <a:spcPts val="0"/>
              </a:spcBef>
              <a:buNone/>
            </a:pPr>
            <a:r>
              <a:rPr lang="en-US" sz="2800" dirty="0"/>
              <a:t>If constructing a road on a </a:t>
            </a:r>
            <a:r>
              <a:rPr lang="en-US" sz="2800" dirty="0">
                <a:solidFill>
                  <a:schemeClr val="tx1"/>
                </a:solidFill>
              </a:rPr>
              <a:t>slope &gt;67 % or </a:t>
            </a:r>
            <a:r>
              <a:rPr lang="en-US" sz="2800" dirty="0"/>
              <a:t>on an </a:t>
            </a:r>
            <a:r>
              <a:rPr lang="en-US" sz="2800" dirty="0">
                <a:solidFill>
                  <a:schemeClr val="accent1">
                    <a:lumMod val="75000"/>
                  </a:schemeClr>
                </a:solidFill>
              </a:rPr>
              <a:t>unstable slope </a:t>
            </a:r>
            <a:r>
              <a:rPr lang="en-US" sz="2800" dirty="0"/>
              <a:t>is necessary, </a:t>
            </a:r>
          </a:p>
          <a:p>
            <a:pPr>
              <a:lnSpc>
                <a:spcPct val="120000"/>
              </a:lnSpc>
              <a:spcBef>
                <a:spcPts val="0"/>
              </a:spcBef>
            </a:pPr>
            <a:r>
              <a:rPr lang="en-US" sz="2800" dirty="0"/>
              <a:t>do not conduct excavation and blasting activities during </a:t>
            </a:r>
            <a:r>
              <a:rPr lang="en-US" sz="2800" dirty="0">
                <a:solidFill>
                  <a:schemeClr val="accent1">
                    <a:lumMod val="75000"/>
                  </a:schemeClr>
                </a:solidFill>
              </a:rPr>
              <a:t>saturated soil </a:t>
            </a:r>
            <a:r>
              <a:rPr lang="en-US" sz="2800" dirty="0"/>
              <a:t>conditions if mass wasting is likely to result ­and cause degradation of surface or standing water quality.</a:t>
            </a:r>
          </a:p>
          <a:p>
            <a:pPr marL="0" indent="0">
              <a:lnSpc>
                <a:spcPct val="120000"/>
              </a:lnSpc>
              <a:spcBef>
                <a:spcPts val="0"/>
              </a:spcBef>
              <a:buNone/>
            </a:pPr>
            <a:r>
              <a:rPr lang="en-US" sz="3400" dirty="0">
                <a:solidFill>
                  <a:schemeClr val="accent1">
                    <a:lumMod val="75000"/>
                  </a:schemeClr>
                </a:solidFill>
              </a:rPr>
              <a:t>						   </a:t>
            </a:r>
          </a:p>
          <a:p>
            <a:pPr marL="0" indent="0">
              <a:lnSpc>
                <a:spcPct val="120000"/>
              </a:lnSpc>
              <a:spcBef>
                <a:spcPts val="0"/>
              </a:spcBef>
              <a:buNone/>
            </a:pPr>
            <a:endParaRPr lang="en-US" dirty="0">
              <a:solidFill>
                <a:schemeClr val="accent1">
                  <a:lumMod val="75000"/>
                </a:schemeClr>
              </a:solidFill>
            </a:endParaRPr>
          </a:p>
          <a:p>
            <a:pPr marL="0" indent="0">
              <a:lnSpc>
                <a:spcPct val="120000"/>
              </a:lnSpc>
              <a:spcBef>
                <a:spcPts val="0"/>
              </a:spcBef>
              <a:buNone/>
            </a:pPr>
            <a:endParaRPr lang="en-US" dirty="0">
              <a:solidFill>
                <a:schemeClr val="accent1">
                  <a:lumMod val="75000"/>
                </a:schemeClr>
              </a:solidFill>
            </a:endParaRPr>
          </a:p>
          <a:p>
            <a:pPr marL="0" indent="0">
              <a:lnSpc>
                <a:spcPct val="120000"/>
              </a:lnSpc>
              <a:spcBef>
                <a:spcPts val="0"/>
              </a:spcBef>
              <a:buNone/>
            </a:pPr>
            <a:r>
              <a:rPr lang="en-US" dirty="0">
                <a:solidFill>
                  <a:schemeClr val="accent1">
                    <a:lumMod val="75000"/>
                  </a:schemeClr>
                </a:solidFill>
              </a:rPr>
              <a:t>						11 AAC 95.290(b)(3)</a:t>
            </a:r>
          </a:p>
          <a:p>
            <a:pPr>
              <a:lnSpc>
                <a:spcPct val="120000"/>
              </a:lnSpc>
              <a:spcBef>
                <a:spcPts val="0"/>
              </a:spcBef>
            </a:pPr>
            <a:endParaRPr lang="en-US" dirty="0"/>
          </a:p>
        </p:txBody>
      </p:sp>
    </p:spTree>
    <p:extLst>
      <p:ext uri="{BB962C8B-B14F-4D97-AF65-F5344CB8AC3E}">
        <p14:creationId xmlns:p14="http://schemas.microsoft.com/office/powerpoint/2010/main" val="402363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Saturated soil</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3000" b="1" dirty="0"/>
              <a:t>saturated soil: </a:t>
            </a:r>
            <a:r>
              <a:rPr lang="en-US" sz="3000" dirty="0"/>
              <a:t>soil that has all of its voids completely filled with water, to the point where the addition of any further water will result in a rising surface water table.</a:t>
            </a:r>
          </a:p>
          <a:p>
            <a:endParaRPr lang="en-US" sz="3000" dirty="0">
              <a:solidFill>
                <a:schemeClr val="accent1">
                  <a:lumMod val="75000"/>
                </a:schemeClr>
              </a:solidFill>
            </a:endParaRPr>
          </a:p>
          <a:p>
            <a:endParaRPr lang="en-US" sz="3000" dirty="0">
              <a:solidFill>
                <a:schemeClr val="accent1">
                  <a:lumMod val="75000"/>
                </a:schemeClr>
              </a:solidFill>
            </a:endParaRPr>
          </a:p>
          <a:p>
            <a:endParaRPr lang="en-US" sz="3000" dirty="0">
              <a:solidFill>
                <a:schemeClr val="accent1">
                  <a:lumMod val="75000"/>
                </a:schemeClr>
              </a:solidFill>
            </a:endParaRPr>
          </a:p>
          <a:p>
            <a:pPr marL="0" indent="0">
              <a:buNone/>
            </a:pPr>
            <a:endParaRPr lang="en-US" sz="3000" dirty="0">
              <a:solidFill>
                <a:schemeClr val="accent1">
                  <a:lumMod val="75000"/>
                </a:schemeClr>
              </a:solidFill>
            </a:endParaRPr>
          </a:p>
          <a:p>
            <a:pPr marL="0" indent="0">
              <a:buNone/>
            </a:pPr>
            <a:endParaRPr lang="en-US" sz="2600" dirty="0">
              <a:solidFill>
                <a:schemeClr val="accent1">
                  <a:lumMod val="75000"/>
                </a:schemeClr>
              </a:solidFill>
            </a:endParaRPr>
          </a:p>
          <a:p>
            <a:pPr marL="0" indent="0">
              <a:buNone/>
            </a:pPr>
            <a:r>
              <a:rPr lang="en-US" sz="2600" dirty="0">
                <a:solidFill>
                  <a:schemeClr val="accent1">
                    <a:lumMod val="75000"/>
                  </a:schemeClr>
                </a:solidFill>
              </a:rPr>
              <a:t>					            </a:t>
            </a:r>
            <a:r>
              <a:rPr lang="en-US" dirty="0">
                <a:solidFill>
                  <a:schemeClr val="accent1">
                    <a:lumMod val="75000"/>
                  </a:schemeClr>
                </a:solidFill>
              </a:rPr>
              <a:t>11 AAC 95.900(72)</a:t>
            </a:r>
            <a:endParaRPr lang="en-US" dirty="0"/>
          </a:p>
        </p:txBody>
      </p:sp>
    </p:spTree>
    <p:extLst>
      <p:ext uri="{BB962C8B-B14F-4D97-AF65-F5344CB8AC3E}">
        <p14:creationId xmlns:p14="http://schemas.microsoft.com/office/powerpoint/2010/main" val="101755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2057400"/>
            <a:ext cx="4191000" cy="4876800"/>
          </a:xfrm>
        </p:spPr>
        <p:txBody>
          <a:bodyPr>
            <a:normAutofit/>
          </a:bodyPr>
          <a:lstStyle/>
          <a:p>
            <a:pPr marL="0" indent="0">
              <a:buNone/>
            </a:pPr>
            <a:r>
              <a:rPr lang="en-US" sz="3000" b="1" dirty="0"/>
              <a:t>mass wasting:</a:t>
            </a:r>
            <a:r>
              <a:rPr lang="en-US" sz="3000" dirty="0"/>
              <a:t> the slow to rapid downslope movement of significant masses of earth material of varying water content, primarily under the force of gravity</a:t>
            </a:r>
          </a:p>
          <a:p>
            <a:pPr marL="0" indent="0">
              <a:buNone/>
            </a:pPr>
            <a:endParaRPr lang="en-US" sz="2600" dirty="0">
              <a:solidFill>
                <a:schemeClr val="accent1">
                  <a:lumMod val="75000"/>
                </a:schemeClr>
              </a:solidFill>
            </a:endParaRPr>
          </a:p>
          <a:p>
            <a:pPr marL="0" indent="0">
              <a:buNone/>
            </a:pPr>
            <a:r>
              <a:rPr lang="en-US" dirty="0">
                <a:solidFill>
                  <a:schemeClr val="accent1">
                    <a:lumMod val="75000"/>
                  </a:schemeClr>
                </a:solidFill>
              </a:rPr>
              <a:t>11 AAC 95.900(44)</a:t>
            </a:r>
            <a:endParaRPr lang="en-US" dirty="0"/>
          </a:p>
        </p:txBody>
      </p:sp>
      <p:pic>
        <p:nvPicPr>
          <p:cNvPr id="4" name="Picture 3" descr="5 mile Pit slide 029.jpg">
            <a:extLst>
              <a:ext uri="{FF2B5EF4-FFF2-40B4-BE49-F238E27FC236}">
                <a16:creationId xmlns:a16="http://schemas.microsoft.com/office/drawing/2014/main" id="{961E8A7E-2E5F-497C-A88E-CE1CBE233F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9624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D66BD4-B0D0-49EE-8A44-7281A551D527}"/>
              </a:ext>
            </a:extLst>
          </p:cNvPr>
          <p:cNvSpPr txBox="1"/>
          <p:nvPr/>
        </p:nvSpPr>
        <p:spPr>
          <a:xfrm>
            <a:off x="5334000" y="5191932"/>
            <a:ext cx="3962400" cy="307777"/>
          </a:xfrm>
          <a:prstGeom prst="rect">
            <a:avLst/>
          </a:prstGeom>
          <a:noFill/>
        </p:spPr>
        <p:txBody>
          <a:bodyPr wrap="square" rtlCol="0">
            <a:spAutoFit/>
          </a:bodyPr>
          <a:lstStyle/>
          <a:p>
            <a:r>
              <a:rPr lang="en-US" sz="1400" dirty="0"/>
              <a:t>5-mile Pit slide – </a:t>
            </a:r>
            <a:r>
              <a:rPr lang="en-US" sz="1400" dirty="0" err="1"/>
              <a:t>Mitkof</a:t>
            </a:r>
            <a:r>
              <a:rPr lang="en-US" sz="1400" dirty="0"/>
              <a:t> Island</a:t>
            </a:r>
          </a:p>
        </p:txBody>
      </p:sp>
    </p:spTree>
    <p:extLst>
      <p:ext uri="{BB962C8B-B14F-4D97-AF65-F5344CB8AC3E}">
        <p14:creationId xmlns:p14="http://schemas.microsoft.com/office/powerpoint/2010/main" val="5866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saturated soil</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Evidence of saturated soil conditions on a steep slope or unstable area may include:</a:t>
            </a:r>
          </a:p>
          <a:p>
            <a:pPr lvl="1"/>
            <a:r>
              <a:rPr lang="en-US" sz="2400" dirty="0"/>
              <a:t>On </a:t>
            </a:r>
            <a:r>
              <a:rPr lang="en-US" sz="2400" dirty="0" err="1"/>
              <a:t>cutslopes</a:t>
            </a:r>
            <a:r>
              <a:rPr lang="en-US" sz="2400" dirty="0"/>
              <a:t>, noticeable soil liquefaction or movement of large soil particles to the </a:t>
            </a:r>
            <a:r>
              <a:rPr lang="en-US" sz="2400" dirty="0" err="1"/>
              <a:t>ditchline</a:t>
            </a:r>
            <a:endParaRPr lang="en-US" sz="2400" dirty="0"/>
          </a:p>
          <a:p>
            <a:pPr lvl="1"/>
            <a:r>
              <a:rPr lang="en-US" sz="2400" dirty="0"/>
              <a:t>Significant water flow evident on the surface, exposed bedrock, or impermeable hardpan</a:t>
            </a:r>
          </a:p>
          <a:p>
            <a:pPr lvl="1"/>
            <a:r>
              <a:rPr lang="en-US" sz="2400" dirty="0"/>
              <a:t>Excavated or disturbed material performing in a liquid manner</a:t>
            </a:r>
          </a:p>
          <a:p>
            <a:pPr lvl="1"/>
            <a:r>
              <a:rPr lang="en-US" sz="2400" dirty="0"/>
              <a:t>High rainfall rates in previous 24 hours, e.g., 6 inches in a 24-hour period, or prolonged periods of heavy rainfall</a:t>
            </a:r>
          </a:p>
          <a:p>
            <a:pPr lvl="1"/>
            <a:r>
              <a:rPr lang="en-US" sz="2400" dirty="0"/>
              <a:t>Heavy rain following extended periods of freezing </a:t>
            </a:r>
          </a:p>
          <a:p>
            <a:pPr lvl="1"/>
            <a:r>
              <a:rPr lang="en-US" sz="2400" dirty="0"/>
              <a:t>Heavy rain-on-snow events”</a:t>
            </a:r>
          </a:p>
          <a:p>
            <a:pPr marL="457200" lvl="1" indent="0">
              <a:buNone/>
            </a:pPr>
            <a:r>
              <a:rPr lang="en-US" sz="2400" dirty="0">
                <a:solidFill>
                  <a:srgbClr val="7030A0"/>
                </a:solidFill>
              </a:rPr>
              <a:t>							Purple book</a:t>
            </a:r>
          </a:p>
          <a:p>
            <a:endParaRPr lang="en-US" dirty="0"/>
          </a:p>
        </p:txBody>
      </p:sp>
    </p:spTree>
    <p:extLst>
      <p:ext uri="{BB962C8B-B14F-4D97-AF65-F5344CB8AC3E}">
        <p14:creationId xmlns:p14="http://schemas.microsoft.com/office/powerpoint/2010/main" val="317023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067800" cy="1111664"/>
          </a:xfrm>
        </p:spPr>
        <p:txBody>
          <a:bodyPr>
            <a:normAutofit/>
          </a:bodyPr>
          <a:lstStyle/>
          <a:p>
            <a:r>
              <a:rPr lang="en-US" sz="4400" dirty="0"/>
              <a:t>Road construction: sedimentation</a:t>
            </a:r>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a:t>To prevent or minimize sedimentation, treat </a:t>
            </a:r>
            <a:r>
              <a:rPr lang="en-US" sz="2800" dirty="0">
                <a:solidFill>
                  <a:schemeClr val="accent2">
                    <a:lumMod val="50000"/>
                  </a:schemeClr>
                </a:solidFill>
              </a:rPr>
              <a:t>unstable soils with effective and appropriate erosion </a:t>
            </a:r>
            <a:r>
              <a:rPr lang="en-US" sz="2800" dirty="0"/>
              <a:t>control measures such as grass seeding, erosion control mats, or end-hauling of materials.</a:t>
            </a:r>
          </a:p>
          <a:p>
            <a:pPr marL="0" indent="0">
              <a:buNone/>
            </a:pPr>
            <a:endParaRPr lang="en-US" sz="3400" dirty="0">
              <a:solidFill>
                <a:schemeClr val="accent1">
                  <a:lumMod val="75000"/>
                </a:schemeClr>
              </a:solidFill>
            </a:endParaRPr>
          </a:p>
          <a:p>
            <a:pPr marL="0" indent="0">
              <a:buNone/>
            </a:pPr>
            <a:endParaRPr lang="en-US" sz="3400" dirty="0">
              <a:solidFill>
                <a:schemeClr val="accent1">
                  <a:lumMod val="75000"/>
                </a:schemeClr>
              </a:solidFill>
            </a:endParaRPr>
          </a:p>
          <a:p>
            <a:pPr marL="0" indent="0">
              <a:buNone/>
            </a:pPr>
            <a:endParaRPr lang="en-US" sz="3400" dirty="0">
              <a:solidFill>
                <a:schemeClr val="accent1">
                  <a:lumMod val="75000"/>
                </a:schemeClr>
              </a:solidFill>
            </a:endParaRPr>
          </a:p>
          <a:p>
            <a:pPr marL="0" indent="0">
              <a:buNone/>
            </a:pPr>
            <a:endParaRPr lang="en-US" sz="3400" dirty="0">
              <a:solidFill>
                <a:schemeClr val="accent1">
                  <a:lumMod val="75000"/>
                </a:schemeClr>
              </a:solidFill>
            </a:endParaRPr>
          </a:p>
          <a:p>
            <a:pPr marL="0" indent="0">
              <a:buNone/>
            </a:pPr>
            <a:r>
              <a:rPr lang="en-US" sz="3400" dirty="0">
                <a:solidFill>
                  <a:schemeClr val="accent1">
                    <a:lumMod val="75000"/>
                  </a:schemeClr>
                </a:solidFill>
              </a:rPr>
              <a:t>					           </a:t>
            </a:r>
            <a:r>
              <a:rPr lang="en-US" sz="2600" dirty="0">
                <a:solidFill>
                  <a:schemeClr val="accent1">
                    <a:lumMod val="75000"/>
                  </a:schemeClr>
                </a:solidFill>
              </a:rPr>
              <a:t>11 AAC 95.290(c)</a:t>
            </a:r>
          </a:p>
          <a:p>
            <a:endParaRPr lang="en-US" dirty="0"/>
          </a:p>
        </p:txBody>
      </p:sp>
    </p:spTree>
    <p:extLst>
      <p:ext uri="{BB962C8B-B14F-4D97-AF65-F5344CB8AC3E}">
        <p14:creationId xmlns:p14="http://schemas.microsoft.com/office/powerpoint/2010/main" val="112854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sedimentation</a:t>
            </a:r>
          </a:p>
        </p:txBody>
      </p:sp>
      <p:sp>
        <p:nvSpPr>
          <p:cNvPr id="3" name="Content Placeholder 2"/>
          <p:cNvSpPr>
            <a:spLocks noGrp="1"/>
          </p:cNvSpPr>
          <p:nvPr>
            <p:ph idx="1"/>
          </p:nvPr>
        </p:nvSpPr>
        <p:spPr>
          <a:xfrm>
            <a:off x="457200" y="1600200"/>
            <a:ext cx="8229600" cy="5029200"/>
          </a:xfrm>
        </p:spPr>
        <p:txBody>
          <a:bodyPr/>
          <a:lstStyle/>
          <a:p>
            <a:pPr lvl="0"/>
            <a:r>
              <a:rPr lang="en-US" sz="2800" dirty="0"/>
              <a:t>Sedimentation is less likely the farther away the road is from the stream.  Intervening vegetation or terrain features can filter and trap sediment.</a:t>
            </a:r>
          </a:p>
          <a:p>
            <a:pPr lvl="0"/>
            <a:r>
              <a:rPr lang="en-US" sz="2800" dirty="0"/>
              <a:t>Low spots or intervening ridges can intercept runoff, allowing suspended sediment to filter or settle out before reaching surface waters.</a:t>
            </a:r>
          </a:p>
          <a:p>
            <a:pPr lvl="0"/>
            <a:r>
              <a:rPr lang="en-US" sz="2800" dirty="0"/>
              <a:t>Unstable soils usually must be stabilized before any measures can be taken to prevent or minimize erosion and revegetate exposed soils. </a:t>
            </a:r>
          </a:p>
          <a:p>
            <a:pPr marL="0" lvl="0" indent="0">
              <a:buNone/>
            </a:pPr>
            <a:r>
              <a:rPr lang="en-US" dirty="0">
                <a:solidFill>
                  <a:srgbClr val="7030A0"/>
                </a:solidFill>
              </a:rPr>
              <a:t>				    </a:t>
            </a:r>
          </a:p>
          <a:p>
            <a:pPr marL="0" lvl="0" indent="0">
              <a:buNone/>
            </a:pPr>
            <a:r>
              <a:rPr lang="en-US" dirty="0">
                <a:solidFill>
                  <a:srgbClr val="7030A0"/>
                </a:solidFill>
              </a:rPr>
              <a:t>				    Purple book </a:t>
            </a:r>
            <a:r>
              <a:rPr lang="en-US" dirty="0">
                <a:solidFill>
                  <a:schemeClr val="tx1"/>
                </a:solidFill>
              </a:rPr>
              <a:t>re 11 AAC 95.290(c)</a:t>
            </a:r>
            <a:endParaRPr lang="en-US" dirty="0">
              <a:solidFill>
                <a:srgbClr val="7030A0"/>
              </a:solidFill>
            </a:endParaRPr>
          </a:p>
          <a:p>
            <a:pPr marL="0" indent="0">
              <a:buNone/>
            </a:pPr>
            <a:endParaRPr lang="en-US" dirty="0"/>
          </a:p>
        </p:txBody>
      </p:sp>
    </p:spTree>
    <p:extLst>
      <p:ext uri="{BB962C8B-B14F-4D97-AF65-F5344CB8AC3E}">
        <p14:creationId xmlns:p14="http://schemas.microsoft.com/office/powerpoint/2010/main" val="166108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839200" cy="1111664"/>
          </a:xfrm>
        </p:spPr>
        <p:txBody>
          <a:bodyPr>
            <a:noAutofit/>
          </a:bodyPr>
          <a:lstStyle/>
          <a:p>
            <a:r>
              <a:rPr lang="en-US" sz="4000" dirty="0"/>
              <a:t>Road construction:  end haul/full-bench</a:t>
            </a:r>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a:t>Use end-hauling and full-bench construc­tion techniques if mass wasting from overloading on an </a:t>
            </a:r>
            <a:r>
              <a:rPr lang="en-US" sz="2800" dirty="0">
                <a:solidFill>
                  <a:schemeClr val="accent2">
                    <a:lumMod val="50000"/>
                  </a:schemeClr>
                </a:solidFill>
              </a:rPr>
              <a:t>unstable slope or erosion of </a:t>
            </a:r>
            <a:r>
              <a:rPr lang="en-US" sz="2800" dirty="0"/>
              <a:t>side-cast material is likely to occur and cause degrada­tion of surface or standing water quality.</a:t>
            </a:r>
            <a:r>
              <a:rPr lang="en-US" sz="3400" dirty="0">
                <a:solidFill>
                  <a:schemeClr val="accent1">
                    <a:lumMod val="75000"/>
                  </a:schemeClr>
                </a:solidFill>
              </a:rPr>
              <a:t>		        </a:t>
            </a:r>
            <a:r>
              <a:rPr lang="en-US" sz="2600" dirty="0">
                <a:solidFill>
                  <a:schemeClr val="accent1">
                    <a:lumMod val="75000"/>
                  </a:schemeClr>
                </a:solidFill>
              </a:rPr>
              <a:t>11 AAC 95.290(d)</a:t>
            </a:r>
          </a:p>
          <a:p>
            <a:endParaRPr lang="en-US" dirty="0"/>
          </a:p>
        </p:txBody>
      </p:sp>
      <p:pic>
        <p:nvPicPr>
          <p:cNvPr id="5" name="Picture 4">
            <a:extLst>
              <a:ext uri="{FF2B5EF4-FFF2-40B4-BE49-F238E27FC236}">
                <a16:creationId xmlns:a16="http://schemas.microsoft.com/office/drawing/2014/main" id="{AC0BD5D7-D123-48F7-910D-06390EF25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14800"/>
            <a:ext cx="3613575" cy="2289617"/>
          </a:xfrm>
          <a:prstGeom prst="rect">
            <a:avLst/>
          </a:prstGeom>
          <a:ln>
            <a:solidFill>
              <a:schemeClr val="tx1"/>
            </a:solidFill>
          </a:ln>
        </p:spPr>
      </p:pic>
      <p:sp>
        <p:nvSpPr>
          <p:cNvPr id="6" name="TextBox 5">
            <a:extLst>
              <a:ext uri="{FF2B5EF4-FFF2-40B4-BE49-F238E27FC236}">
                <a16:creationId xmlns:a16="http://schemas.microsoft.com/office/drawing/2014/main" id="{D4679E9D-CB04-49AE-9A4F-8017879D5729}"/>
              </a:ext>
            </a:extLst>
          </p:cNvPr>
          <p:cNvSpPr txBox="1"/>
          <p:nvPr/>
        </p:nvSpPr>
        <p:spPr>
          <a:xfrm>
            <a:off x="838200" y="6477000"/>
            <a:ext cx="3613575" cy="276999"/>
          </a:xfrm>
          <a:prstGeom prst="rect">
            <a:avLst/>
          </a:prstGeom>
          <a:noFill/>
        </p:spPr>
        <p:txBody>
          <a:bodyPr wrap="square" rtlCol="0">
            <a:spAutoFit/>
          </a:bodyPr>
          <a:lstStyle/>
          <a:p>
            <a:r>
              <a:rPr lang="en-US" sz="1200" dirty="0"/>
              <a:t>Full-bench construction.  From Van der </a:t>
            </a:r>
            <a:r>
              <a:rPr lang="en-US" sz="1200" dirty="0" err="1"/>
              <a:t>Hout</a:t>
            </a:r>
            <a:r>
              <a:rPr lang="en-US" sz="1200" dirty="0"/>
              <a:t> (2014)</a:t>
            </a:r>
          </a:p>
        </p:txBody>
      </p:sp>
    </p:spTree>
    <p:extLst>
      <p:ext uri="{BB962C8B-B14F-4D97-AF65-F5344CB8AC3E}">
        <p14:creationId xmlns:p14="http://schemas.microsoft.com/office/powerpoint/2010/main" val="58989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End hauling &amp; full bench</a:t>
            </a:r>
          </a:p>
        </p:txBody>
      </p:sp>
      <p:sp>
        <p:nvSpPr>
          <p:cNvPr id="3" name="Content Placeholder 2"/>
          <p:cNvSpPr>
            <a:spLocks noGrp="1"/>
          </p:cNvSpPr>
          <p:nvPr>
            <p:ph idx="1"/>
          </p:nvPr>
        </p:nvSpPr>
        <p:spPr/>
        <p:txBody>
          <a:bodyPr/>
          <a:lstStyle/>
          <a:p>
            <a:pPr lvl="0"/>
            <a:r>
              <a:rPr lang="en-US" sz="2800" dirty="0"/>
              <a:t>Do not place fill for road construction or side-cast excavated material on unstable slopes; this can cause landslides or debris torrents.  </a:t>
            </a:r>
          </a:p>
          <a:p>
            <a:pPr lvl="0"/>
            <a:r>
              <a:rPr lang="en-US" sz="2800" dirty="0"/>
              <a:t>Do not side-cast fine-grained, erodible material near surface waters.  Take it to a spoil disposal site where the terrain and vegetation allow suspended sediment to filter or settle out before runoff from the site can reach any surface waters. </a:t>
            </a:r>
          </a:p>
          <a:p>
            <a:pPr marL="0" indent="0">
              <a:buNone/>
            </a:pPr>
            <a:r>
              <a:rPr lang="en-US" dirty="0">
                <a:solidFill>
                  <a:srgbClr val="7030A0"/>
                </a:solidFill>
              </a:rPr>
              <a:t>				  </a:t>
            </a:r>
          </a:p>
          <a:p>
            <a:pPr marL="0" indent="0">
              <a:buNone/>
            </a:pPr>
            <a:r>
              <a:rPr lang="en-US" dirty="0">
                <a:solidFill>
                  <a:srgbClr val="7030A0"/>
                </a:solidFill>
              </a:rPr>
              <a:t>				     Purple book </a:t>
            </a:r>
            <a:r>
              <a:rPr lang="en-US" dirty="0">
                <a:solidFill>
                  <a:schemeClr val="tx1"/>
                </a:solidFill>
              </a:rPr>
              <a:t>re 11 AAC 95.290(d)</a:t>
            </a:r>
            <a:endParaRPr lang="en-US" dirty="0">
              <a:solidFill>
                <a:srgbClr val="7030A0"/>
              </a:solidFill>
            </a:endParaRP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87656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Autofit/>
          </a:bodyPr>
          <a:lstStyle/>
          <a:p>
            <a:r>
              <a:rPr lang="en-US" sz="4400" dirty="0"/>
              <a:t>Material extraction &amp; disposal sites</a:t>
            </a:r>
          </a:p>
        </p:txBody>
      </p:sp>
      <p:sp>
        <p:nvSpPr>
          <p:cNvPr id="3" name="Content Placeholder 2"/>
          <p:cNvSpPr>
            <a:spLocks noGrp="1"/>
          </p:cNvSpPr>
          <p:nvPr>
            <p:ph idx="1"/>
          </p:nvPr>
        </p:nvSpPr>
        <p:spPr>
          <a:xfrm>
            <a:off x="457200" y="1524000"/>
            <a:ext cx="8229600" cy="5181600"/>
          </a:xfrm>
        </p:spPr>
        <p:txBody>
          <a:bodyPr>
            <a:normAutofit/>
          </a:bodyPr>
          <a:lstStyle/>
          <a:p>
            <a:r>
              <a:rPr lang="en-US" sz="2600" dirty="0"/>
              <a:t>If feasible, verify that suitable material is present at a proposed extraction site before stripping the entire site of surface soils.  </a:t>
            </a:r>
          </a:p>
          <a:p>
            <a:r>
              <a:rPr lang="en-US" sz="2600" dirty="0"/>
              <a:t>A material extraction site must be located in an area where the risk of causing significant harm to fish habitat through soil erosion and mass wasting is minimal.</a:t>
            </a:r>
          </a:p>
          <a:p>
            <a:r>
              <a:rPr lang="en-US" sz="2600" dirty="0"/>
              <a:t>Locate an area to deposit material extraction site overburden and end hauling material where the risk of causing significant harm to fish habitat through soil erosion and mass wasting is minimal.</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95.325 (a)(4), (b)(3)</a:t>
            </a:r>
          </a:p>
          <a:p>
            <a:endParaRPr lang="en-US" dirty="0"/>
          </a:p>
        </p:txBody>
      </p:sp>
    </p:spTree>
    <p:extLst>
      <p:ext uri="{BB962C8B-B14F-4D97-AF65-F5344CB8AC3E}">
        <p14:creationId xmlns:p14="http://schemas.microsoft.com/office/powerpoint/2010/main" val="8008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Rehabilitation after mass wasting</a:t>
            </a:r>
          </a:p>
        </p:txBody>
      </p:sp>
      <p:sp>
        <p:nvSpPr>
          <p:cNvPr id="3" name="Content Placeholder 2"/>
          <p:cNvSpPr>
            <a:spLocks noGrp="1"/>
          </p:cNvSpPr>
          <p:nvPr>
            <p:ph idx="1"/>
          </p:nvPr>
        </p:nvSpPr>
        <p:spPr>
          <a:xfrm>
            <a:off x="457200" y="1524000"/>
            <a:ext cx="8229600" cy="5181600"/>
          </a:xfrm>
        </p:spPr>
        <p:txBody>
          <a:bodyPr>
            <a:normAutofit/>
          </a:bodyPr>
          <a:lstStyle/>
          <a:p>
            <a:r>
              <a:rPr lang="en-US" sz="2800" dirty="0"/>
              <a:t>Where mass wasting is caused by operations, the operator shall, to the extent feasible, take effective and appropriate measures to stabilize the slide path and all associated exposed soils, such as:</a:t>
            </a:r>
          </a:p>
          <a:p>
            <a:pPr lvl="1"/>
            <a:r>
              <a:rPr lang="en-US" sz="2600" dirty="0"/>
              <a:t>grass seeding, </a:t>
            </a:r>
          </a:p>
          <a:p>
            <a:pPr lvl="1"/>
            <a:r>
              <a:rPr lang="en-US" sz="2600" dirty="0"/>
              <a:t>erosion control mats, </a:t>
            </a:r>
          </a:p>
          <a:p>
            <a:pPr lvl="1"/>
            <a:r>
              <a:rPr lang="en-US" sz="2600" dirty="0"/>
              <a:t>excavation of the head wall to the angle of repose, </a:t>
            </a:r>
          </a:p>
          <a:p>
            <a:pPr lvl="1"/>
            <a:r>
              <a:rPr lang="en-US" sz="2600" dirty="0"/>
              <a:t>placement of ballast to control mass wasting, or </a:t>
            </a:r>
          </a:p>
          <a:p>
            <a:pPr lvl="1"/>
            <a:r>
              <a:rPr lang="en-US" sz="2600" dirty="0"/>
              <a:t>other effective slope stabilization methods.</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95.330 (a)</a:t>
            </a:r>
          </a:p>
        </p:txBody>
      </p:sp>
    </p:spTree>
    <p:extLst>
      <p:ext uri="{BB962C8B-B14F-4D97-AF65-F5344CB8AC3E}">
        <p14:creationId xmlns:p14="http://schemas.microsoft.com/office/powerpoint/2010/main" val="179452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Rehabilitation after mass wasting</a:t>
            </a:r>
          </a:p>
        </p:txBody>
      </p:sp>
      <p:sp>
        <p:nvSpPr>
          <p:cNvPr id="3" name="Content Placeholder 2"/>
          <p:cNvSpPr>
            <a:spLocks noGrp="1"/>
          </p:cNvSpPr>
          <p:nvPr>
            <p:ph idx="1"/>
          </p:nvPr>
        </p:nvSpPr>
        <p:spPr>
          <a:xfrm>
            <a:off x="457200" y="1600200"/>
            <a:ext cx="8229600" cy="5029200"/>
          </a:xfrm>
        </p:spPr>
        <p:txBody>
          <a:bodyPr>
            <a:normAutofit/>
          </a:bodyPr>
          <a:lstStyle/>
          <a:p>
            <a:r>
              <a:rPr lang="en-US" sz="3000" dirty="0"/>
              <a:t>DOF may require an operator to remove debris from surface waters impacted by mass wasting, to the degree necessary to restore water quality or fish habitat.</a:t>
            </a:r>
          </a:p>
          <a:p>
            <a:r>
              <a:rPr lang="en-US" sz="3000" dirty="0" err="1"/>
              <a:t>Ditchline</a:t>
            </a:r>
            <a:r>
              <a:rPr lang="en-US" sz="3000" dirty="0"/>
              <a:t> water must be directed away from mass wasting and into vegetated areas.</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95.330 (b),(c)</a:t>
            </a:r>
          </a:p>
        </p:txBody>
      </p:sp>
    </p:spTree>
    <p:extLst>
      <p:ext uri="{BB962C8B-B14F-4D97-AF65-F5344CB8AC3E}">
        <p14:creationId xmlns:p14="http://schemas.microsoft.com/office/powerpoint/2010/main" val="242492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Landings</a:t>
            </a:r>
          </a:p>
        </p:txBody>
      </p:sp>
      <p:sp>
        <p:nvSpPr>
          <p:cNvPr id="3" name="Content Placeholder 2"/>
          <p:cNvSpPr>
            <a:spLocks noGrp="1"/>
          </p:cNvSpPr>
          <p:nvPr>
            <p:ph idx="1"/>
          </p:nvPr>
        </p:nvSpPr>
        <p:spPr>
          <a:xfrm>
            <a:off x="228600" y="1600200"/>
            <a:ext cx="8686800" cy="5029200"/>
          </a:xfrm>
        </p:spPr>
        <p:txBody>
          <a:bodyPr>
            <a:normAutofit/>
          </a:bodyPr>
          <a:lstStyle/>
          <a:p>
            <a:r>
              <a:rPr lang="en-US" sz="2800" b="1" dirty="0">
                <a:solidFill>
                  <a:schemeClr val="accent2">
                    <a:lumMod val="50000"/>
                  </a:schemeClr>
                </a:solidFill>
              </a:rPr>
              <a:t>Background:  </a:t>
            </a:r>
            <a:r>
              <a:rPr lang="en-US" sz="2800" dirty="0">
                <a:solidFill>
                  <a:schemeClr val="accent2">
                    <a:lumMod val="50000"/>
                  </a:schemeClr>
                </a:solidFill>
              </a:rPr>
              <a:t>Landings can disturb a lot of ground, drainage from haul and yarding roads lead towards them, and they can intercept ephemeral drainages. Landings are generally level and at least partially built on fill.  Constant equipment operation and standing water can cause excessive deformation of the surface material and generate sediment.   Poor drainage combined with the weight of fill material on steep side hills can lead to fill failures and mass wasting.</a:t>
            </a:r>
          </a:p>
          <a:p>
            <a:pPr marL="0" lvl="0" indent="0">
              <a:buNone/>
            </a:pPr>
            <a:r>
              <a:rPr lang="en-US" dirty="0">
                <a:solidFill>
                  <a:schemeClr val="accent1">
                    <a:lumMod val="75000"/>
                  </a:schemeClr>
                </a:solidFill>
              </a:rPr>
              <a:t>						            </a:t>
            </a:r>
          </a:p>
          <a:p>
            <a:pPr marL="0" lvl="0" indent="0">
              <a:buNone/>
            </a:pPr>
            <a:r>
              <a:rPr lang="en-US" sz="2600" dirty="0">
                <a:solidFill>
                  <a:schemeClr val="accent1">
                    <a:lumMod val="75000"/>
                  </a:schemeClr>
                </a:solidFill>
              </a:rPr>
              <a:t>				</a:t>
            </a:r>
            <a:r>
              <a:rPr lang="en-US" sz="2600" dirty="0">
                <a:solidFill>
                  <a:srgbClr val="7030A0"/>
                </a:solidFill>
              </a:rPr>
              <a:t>Purple book </a:t>
            </a:r>
            <a:r>
              <a:rPr lang="en-US" sz="2600" dirty="0">
                <a:solidFill>
                  <a:schemeClr val="tx1"/>
                </a:solidFill>
              </a:rPr>
              <a:t>re 11 AAC 95.345(a),(b)</a:t>
            </a:r>
            <a:endParaRPr lang="en-US" sz="2600" dirty="0">
              <a:solidFill>
                <a:srgbClr val="7030A0"/>
              </a:solidFill>
            </a:endParaRPr>
          </a:p>
          <a:p>
            <a:endParaRPr lang="en-US" dirty="0"/>
          </a:p>
          <a:p>
            <a:endParaRPr lang="en-US" dirty="0"/>
          </a:p>
        </p:txBody>
      </p:sp>
    </p:spTree>
    <p:extLst>
      <p:ext uri="{BB962C8B-B14F-4D97-AF65-F5344CB8AC3E}">
        <p14:creationId xmlns:p14="http://schemas.microsoft.com/office/powerpoint/2010/main" val="5166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Landings: location, construction, and opera­tion</a:t>
            </a:r>
          </a:p>
        </p:txBody>
      </p:sp>
      <p:sp>
        <p:nvSpPr>
          <p:cNvPr id="3" name="Content Placeholder 2"/>
          <p:cNvSpPr>
            <a:spLocks noGrp="1"/>
          </p:cNvSpPr>
          <p:nvPr>
            <p:ph idx="1"/>
          </p:nvPr>
        </p:nvSpPr>
        <p:spPr>
          <a:xfrm>
            <a:off x="228600" y="1752600"/>
            <a:ext cx="8686800" cy="5029200"/>
          </a:xfrm>
        </p:spPr>
        <p:txBody>
          <a:bodyPr>
            <a:normAutofit/>
          </a:bodyPr>
          <a:lstStyle/>
          <a:p>
            <a:r>
              <a:rPr lang="en-US" sz="3000" dirty="0"/>
              <a:t>Where slopes have a </a:t>
            </a:r>
            <a:r>
              <a:rPr lang="en-US" sz="3000" dirty="0">
                <a:solidFill>
                  <a:schemeClr val="tx1"/>
                </a:solidFill>
              </a:rPr>
              <a:t>grade &gt;67% or </a:t>
            </a:r>
            <a:r>
              <a:rPr lang="en-US" sz="3000" dirty="0"/>
              <a:t>are </a:t>
            </a:r>
            <a:r>
              <a:rPr lang="en-US" sz="3000" dirty="0">
                <a:solidFill>
                  <a:schemeClr val="accent1">
                    <a:lumMod val="75000"/>
                  </a:schemeClr>
                </a:solidFill>
              </a:rPr>
              <a:t>unstable</a:t>
            </a:r>
            <a:r>
              <a:rPr lang="en-US" sz="3000" dirty="0"/>
              <a:t>, fill material used to construct a landing must be free from loose stumps and excessive accumulations of slash, and must be mechanically compacted in layers if necessary to prevent soil erosion and mass wasting.</a:t>
            </a:r>
            <a:r>
              <a:rPr lang="en-US" dirty="0">
                <a:solidFill>
                  <a:schemeClr val="accent1">
                    <a:lumMod val="75000"/>
                  </a:schemeClr>
                </a:solidFill>
              </a:rPr>
              <a:t>						            </a:t>
            </a:r>
          </a:p>
          <a:p>
            <a:pPr marL="0" lvl="0" indent="0">
              <a:buNone/>
            </a:pPr>
            <a:endParaRPr lang="en-US" dirty="0">
              <a:solidFill>
                <a:schemeClr val="accent1">
                  <a:lumMod val="75000"/>
                </a:schemeClr>
              </a:solidFill>
            </a:endParaRPr>
          </a:p>
          <a:p>
            <a:pPr marL="0" lvl="0" indent="0">
              <a:buNone/>
            </a:pPr>
            <a:endParaRPr lang="en-US" dirty="0">
              <a:solidFill>
                <a:schemeClr val="accent1">
                  <a:lumMod val="75000"/>
                </a:schemeClr>
              </a:solidFill>
            </a:endParaRPr>
          </a:p>
          <a:p>
            <a:pPr marL="0" lvl="0" indent="0">
              <a:buNone/>
            </a:pPr>
            <a:endParaRPr lang="en-US" dirty="0">
              <a:solidFill>
                <a:schemeClr val="accent1">
                  <a:lumMod val="75000"/>
                </a:schemeClr>
              </a:solidFill>
            </a:endParaRPr>
          </a:p>
          <a:p>
            <a:pPr marL="0" lvl="0" indent="0">
              <a:buNone/>
            </a:pPr>
            <a:r>
              <a:rPr lang="en-US" dirty="0">
                <a:solidFill>
                  <a:schemeClr val="accent1">
                    <a:lumMod val="75000"/>
                  </a:schemeClr>
                </a:solidFill>
              </a:rPr>
              <a:t>						            11 AAC 95.345(b)</a:t>
            </a:r>
          </a:p>
          <a:p>
            <a:endParaRPr lang="en-US" dirty="0"/>
          </a:p>
          <a:p>
            <a:endParaRPr lang="en-US" dirty="0"/>
          </a:p>
        </p:txBody>
      </p:sp>
    </p:spTree>
    <p:extLst>
      <p:ext uri="{BB962C8B-B14F-4D97-AF65-F5344CB8AC3E}">
        <p14:creationId xmlns:p14="http://schemas.microsoft.com/office/powerpoint/2010/main" val="77895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Detailed Plans of Operation (DPOs)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369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Landings: location, construction, and opera­tion, cont.</a:t>
            </a:r>
          </a:p>
        </p:txBody>
      </p:sp>
      <p:sp>
        <p:nvSpPr>
          <p:cNvPr id="3" name="Content Placeholder 2"/>
          <p:cNvSpPr>
            <a:spLocks noGrp="1"/>
          </p:cNvSpPr>
          <p:nvPr>
            <p:ph idx="1"/>
          </p:nvPr>
        </p:nvSpPr>
        <p:spPr>
          <a:xfrm>
            <a:off x="228600" y="1828800"/>
            <a:ext cx="8686800" cy="5029200"/>
          </a:xfrm>
        </p:spPr>
        <p:txBody>
          <a:bodyPr>
            <a:normAutofit lnSpcReduction="10000"/>
          </a:bodyPr>
          <a:lstStyle/>
          <a:p>
            <a:pPr lvl="0"/>
            <a:r>
              <a:rPr lang="en-US" sz="2800" dirty="0"/>
              <a:t>Locate and design the landing to minimize the need to side-cast excavated material.  Locating landings on ridges or benches along the hillside can greatly reduce the excavation and fill required for construction.</a:t>
            </a:r>
          </a:p>
          <a:p>
            <a:pPr lvl="0"/>
            <a:r>
              <a:rPr lang="en-US" sz="2800" dirty="0"/>
              <a:t>The landing, as well as trails and roads leading to it, should be effectively drained.  </a:t>
            </a:r>
          </a:p>
          <a:p>
            <a:pPr lvl="0"/>
            <a:r>
              <a:rPr lang="en-US" sz="2800" dirty="0"/>
              <a:t>If the landing is located on steep or unstable slopes, construct it to prevent soil erosion and mass wasting</a:t>
            </a:r>
            <a:r>
              <a:rPr lang="en-US" sz="2800" b="1" dirty="0"/>
              <a:t>.</a:t>
            </a:r>
          </a:p>
          <a:p>
            <a:pPr marL="0" lvl="0" indent="0">
              <a:buNone/>
            </a:pPr>
            <a:r>
              <a:rPr lang="en-US" sz="2800" b="1" dirty="0"/>
              <a:t> </a:t>
            </a:r>
            <a:endParaRPr lang="en-US" sz="2800" dirty="0">
              <a:solidFill>
                <a:schemeClr val="accent1">
                  <a:lumMod val="75000"/>
                </a:schemeClr>
              </a:solidFill>
            </a:endParaRPr>
          </a:p>
          <a:p>
            <a:pPr marL="0" lvl="0" indent="0">
              <a:buNone/>
            </a:pPr>
            <a:r>
              <a:rPr lang="en-US" dirty="0">
                <a:solidFill>
                  <a:schemeClr val="accent1">
                    <a:lumMod val="75000"/>
                  </a:schemeClr>
                </a:solidFill>
              </a:rPr>
              <a:t>				 </a:t>
            </a:r>
          </a:p>
          <a:p>
            <a:pPr marL="0" lvl="0" indent="0">
              <a:buNone/>
            </a:pPr>
            <a:r>
              <a:rPr lang="en-US" dirty="0">
                <a:solidFill>
                  <a:schemeClr val="accent1">
                    <a:lumMod val="75000"/>
                  </a:schemeClr>
                </a:solidFill>
              </a:rPr>
              <a:t>				   </a:t>
            </a:r>
            <a:r>
              <a:rPr lang="en-US" dirty="0">
                <a:solidFill>
                  <a:srgbClr val="7030A0"/>
                </a:solidFill>
              </a:rPr>
              <a:t>Purple book </a:t>
            </a:r>
            <a:r>
              <a:rPr lang="en-US" dirty="0">
                <a:solidFill>
                  <a:schemeClr val="tx1"/>
                </a:solidFill>
              </a:rPr>
              <a:t>re 11 AAC 95.345(a),(b)</a:t>
            </a:r>
            <a:endParaRPr lang="en-US" dirty="0">
              <a:solidFill>
                <a:srgbClr val="7030A0"/>
              </a:solidFill>
            </a:endParaRPr>
          </a:p>
          <a:p>
            <a:endParaRPr lang="en-US" dirty="0"/>
          </a:p>
          <a:p>
            <a:endParaRPr lang="en-US" dirty="0"/>
          </a:p>
        </p:txBody>
      </p:sp>
    </p:spTree>
    <p:extLst>
      <p:ext uri="{BB962C8B-B14F-4D97-AF65-F5344CB8AC3E}">
        <p14:creationId xmlns:p14="http://schemas.microsoft.com/office/powerpoint/2010/main" val="255660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2880"/>
            <a:ext cx="9144000" cy="1111664"/>
          </a:xfrm>
        </p:spPr>
        <p:txBody>
          <a:bodyPr>
            <a:noAutofit/>
          </a:bodyPr>
          <a:lstStyle/>
          <a:p>
            <a:r>
              <a:rPr lang="en-US" sz="4400" dirty="0"/>
              <a:t>Tracked &amp; wheeled harvest systems</a:t>
            </a:r>
          </a:p>
        </p:txBody>
      </p:sp>
      <p:sp>
        <p:nvSpPr>
          <p:cNvPr id="5" name="Content Placeholder 4"/>
          <p:cNvSpPr>
            <a:spLocks noGrp="1"/>
          </p:cNvSpPr>
          <p:nvPr>
            <p:ph idx="1"/>
          </p:nvPr>
        </p:nvSpPr>
        <p:spPr>
          <a:xfrm>
            <a:off x="457200" y="1600200"/>
            <a:ext cx="8229600" cy="5181600"/>
          </a:xfrm>
        </p:spPr>
        <p:txBody>
          <a:bodyPr>
            <a:normAutofit/>
          </a:bodyPr>
          <a:lstStyle/>
          <a:p>
            <a:r>
              <a:rPr lang="en-US" sz="3200" dirty="0"/>
              <a:t>A person may not skid timber or operate construction equipment or machinery on unstable slopes without prior notice to DOF.</a:t>
            </a:r>
            <a:r>
              <a:rPr lang="en-US" sz="2400" dirty="0">
                <a:solidFill>
                  <a:schemeClr val="accent1">
                    <a:lumMod val="75000"/>
                  </a:schemeClr>
                </a:solidFill>
              </a:rPr>
              <a:t>					</a:t>
            </a:r>
          </a:p>
          <a:p>
            <a:pPr marL="457200" lvl="1" indent="0">
              <a:buNone/>
            </a:pPr>
            <a:r>
              <a:rPr lang="en-US" sz="2400" dirty="0">
                <a:solidFill>
                  <a:schemeClr val="accent1">
                    <a:lumMod val="75000"/>
                  </a:schemeClr>
                </a:solidFill>
              </a:rPr>
              <a:t>						11 AAC 95.365(a)(3)</a:t>
            </a:r>
          </a:p>
          <a:p>
            <a:endParaRPr lang="en-US" dirty="0"/>
          </a:p>
        </p:txBody>
      </p:sp>
      <p:pic>
        <p:nvPicPr>
          <p:cNvPr id="3" name="Picture 2">
            <a:extLst>
              <a:ext uri="{FF2B5EF4-FFF2-40B4-BE49-F238E27FC236}">
                <a16:creationId xmlns:a16="http://schemas.microsoft.com/office/drawing/2014/main" id="{D925FA00-835A-4615-BFF3-79320EE2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429000"/>
            <a:ext cx="3962400" cy="2971800"/>
          </a:xfrm>
          <a:prstGeom prst="rect">
            <a:avLst/>
          </a:prstGeom>
          <a:ln>
            <a:solidFill>
              <a:schemeClr val="tx1"/>
            </a:solidFill>
          </a:ln>
        </p:spPr>
      </p:pic>
      <p:sp>
        <p:nvSpPr>
          <p:cNvPr id="6" name="TextBox 5">
            <a:extLst>
              <a:ext uri="{FF2B5EF4-FFF2-40B4-BE49-F238E27FC236}">
                <a16:creationId xmlns:a16="http://schemas.microsoft.com/office/drawing/2014/main" id="{958B9F30-3E87-42D2-8257-94C06F5D8253}"/>
              </a:ext>
            </a:extLst>
          </p:cNvPr>
          <p:cNvSpPr txBox="1"/>
          <p:nvPr/>
        </p:nvSpPr>
        <p:spPr>
          <a:xfrm>
            <a:off x="4874217" y="5231249"/>
            <a:ext cx="1755183" cy="1169551"/>
          </a:xfrm>
          <a:prstGeom prst="rect">
            <a:avLst/>
          </a:prstGeom>
          <a:noFill/>
        </p:spPr>
        <p:txBody>
          <a:bodyPr wrap="square" rtlCol="0">
            <a:spAutoFit/>
          </a:bodyPr>
          <a:lstStyle/>
          <a:p>
            <a:r>
              <a:rPr lang="en-US" sz="1400" dirty="0"/>
              <a:t>Ground-based operations on Afognak Island.  </a:t>
            </a:r>
          </a:p>
          <a:p>
            <a:r>
              <a:rPr lang="en-US" sz="1400" dirty="0"/>
              <a:t>Photo:  Wade Wahrenbrock</a:t>
            </a:r>
          </a:p>
        </p:txBody>
      </p:sp>
    </p:spTree>
    <p:extLst>
      <p:ext uri="{BB962C8B-B14F-4D97-AF65-F5344CB8AC3E}">
        <p14:creationId xmlns:p14="http://schemas.microsoft.com/office/powerpoint/2010/main" val="2651172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yarding</a:t>
            </a:r>
          </a:p>
        </p:txBody>
      </p:sp>
      <p:sp>
        <p:nvSpPr>
          <p:cNvPr id="3" name="Content Placeholder 2"/>
          <p:cNvSpPr>
            <a:spLocks noGrp="1"/>
          </p:cNvSpPr>
          <p:nvPr>
            <p:ph idx="1"/>
          </p:nvPr>
        </p:nvSpPr>
        <p:spPr>
          <a:xfrm>
            <a:off x="457200" y="1600200"/>
            <a:ext cx="8229600" cy="4876800"/>
          </a:xfrm>
        </p:spPr>
        <p:txBody>
          <a:bodyPr>
            <a:normAutofit/>
          </a:bodyPr>
          <a:lstStyle/>
          <a:p>
            <a:r>
              <a:rPr lang="en-US" sz="3200" dirty="0"/>
              <a:t>When using cable yarding operations on </a:t>
            </a:r>
            <a:r>
              <a:rPr lang="en-US" sz="3200" dirty="0">
                <a:solidFill>
                  <a:schemeClr val="accent1">
                    <a:lumMod val="75000"/>
                  </a:schemeClr>
                </a:solidFill>
              </a:rPr>
              <a:t>unstable slopes</a:t>
            </a:r>
            <a:r>
              <a:rPr lang="en-US" sz="3200" dirty="0"/>
              <a:t>, minimize disturbance to soils, understory vegetation, stumps, and root systems.</a:t>
            </a: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r>
              <a:rPr lang="en-US" sz="2400" dirty="0">
                <a:solidFill>
                  <a:schemeClr val="accent1">
                    <a:lumMod val="75000"/>
                  </a:schemeClr>
                </a:solidFill>
              </a:rPr>
              <a:t>						11 AAC 95.360(c)(6)</a:t>
            </a:r>
          </a:p>
          <a:p>
            <a:endParaRPr lang="en-US" dirty="0"/>
          </a:p>
        </p:txBody>
      </p:sp>
    </p:spTree>
    <p:extLst>
      <p:ext uri="{BB962C8B-B14F-4D97-AF65-F5344CB8AC3E}">
        <p14:creationId xmlns:p14="http://schemas.microsoft.com/office/powerpoint/2010/main" val="1450516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82880"/>
            <a:ext cx="8763000" cy="1111664"/>
          </a:xfrm>
        </p:spPr>
        <p:txBody>
          <a:bodyPr>
            <a:noAutofit/>
          </a:bodyPr>
          <a:lstStyle/>
          <a:p>
            <a:r>
              <a:rPr lang="en-US" sz="4400" dirty="0"/>
              <a:t>Harvest unit planning &amp; design</a:t>
            </a:r>
          </a:p>
        </p:txBody>
      </p:sp>
      <p:sp>
        <p:nvSpPr>
          <p:cNvPr id="5" name="Content Placeholder 4"/>
          <p:cNvSpPr>
            <a:spLocks noGrp="1"/>
          </p:cNvSpPr>
          <p:nvPr>
            <p:ph idx="1"/>
          </p:nvPr>
        </p:nvSpPr>
        <p:spPr>
          <a:xfrm>
            <a:off x="457200" y="1600200"/>
            <a:ext cx="8229600" cy="4953000"/>
          </a:xfrm>
        </p:spPr>
        <p:txBody>
          <a:bodyPr>
            <a:normAutofit/>
          </a:bodyPr>
          <a:lstStyle/>
          <a:p>
            <a:r>
              <a:rPr lang="en-US" sz="2800" dirty="0"/>
              <a:t>On </a:t>
            </a:r>
            <a:r>
              <a:rPr lang="en-US" sz="2800" dirty="0">
                <a:solidFill>
                  <a:schemeClr val="accent1">
                    <a:lumMod val="75000"/>
                  </a:schemeClr>
                </a:solidFill>
              </a:rPr>
              <a:t>unstable slopes</a:t>
            </a:r>
            <a:r>
              <a:rPr lang="en-US" sz="2800" dirty="0"/>
              <a:t>, consider one or more of the following:  </a:t>
            </a:r>
          </a:p>
          <a:p>
            <a:pPr lvl="1"/>
            <a:r>
              <a:rPr lang="en-US" sz="2800" dirty="0"/>
              <a:t>partial cuts;</a:t>
            </a:r>
          </a:p>
          <a:p>
            <a:pPr lvl="1"/>
            <a:r>
              <a:rPr lang="en-US" sz="2800" dirty="0"/>
              <a:t>retention areas;</a:t>
            </a:r>
          </a:p>
          <a:p>
            <a:pPr lvl="1"/>
            <a:r>
              <a:rPr lang="en-US" sz="2800" dirty="0"/>
              <a:t>use of helicopter or skyline systems to achieve full suspension of logs;</a:t>
            </a:r>
          </a:p>
          <a:p>
            <a:pPr lvl="1"/>
            <a:r>
              <a:rPr lang="en-US" sz="2800" dirty="0"/>
              <a:t>other techniques to minimize disturbance to soils, understory vegetation, stumps, and root systems.</a:t>
            </a:r>
          </a:p>
          <a:p>
            <a:pPr marL="457200" lvl="1" indent="0">
              <a:buNone/>
            </a:pPr>
            <a:endParaRPr lang="en-US" sz="2400" dirty="0">
              <a:solidFill>
                <a:schemeClr val="accent1">
                  <a:lumMod val="75000"/>
                </a:schemeClr>
              </a:solidFill>
            </a:endParaRPr>
          </a:p>
          <a:p>
            <a:pPr marL="457200" lvl="1" indent="0">
              <a:buNone/>
            </a:pPr>
            <a:r>
              <a:rPr lang="en-US" sz="2400" dirty="0">
                <a:solidFill>
                  <a:schemeClr val="accent1">
                    <a:lumMod val="75000"/>
                  </a:schemeClr>
                </a:solidFill>
              </a:rPr>
              <a:t>						     11 AAC 95.340(d)</a:t>
            </a:r>
          </a:p>
        </p:txBody>
      </p:sp>
    </p:spTree>
    <p:extLst>
      <p:ext uri="{BB962C8B-B14F-4D97-AF65-F5344CB8AC3E}">
        <p14:creationId xmlns:p14="http://schemas.microsoft.com/office/powerpoint/2010/main" val="423422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maintenance</a:t>
            </a:r>
          </a:p>
        </p:txBody>
      </p:sp>
      <p:sp>
        <p:nvSpPr>
          <p:cNvPr id="3" name="Content Placeholder 2"/>
          <p:cNvSpPr>
            <a:spLocks noGrp="1"/>
          </p:cNvSpPr>
          <p:nvPr>
            <p:ph idx="1"/>
          </p:nvPr>
        </p:nvSpPr>
        <p:spPr>
          <a:xfrm>
            <a:off x="457200" y="1600200"/>
            <a:ext cx="8229600" cy="4953000"/>
          </a:xfrm>
        </p:spPr>
        <p:txBody>
          <a:bodyPr>
            <a:normAutofit/>
          </a:bodyPr>
          <a:lstStyle/>
          <a:p>
            <a:r>
              <a:rPr lang="en-US" sz="3200" dirty="0"/>
              <a:t>If necessary to prevent significant degra­dation of surface water quality or fish habitat, DOF may require an operator or forest landowner to rehabilitate </a:t>
            </a:r>
            <a:r>
              <a:rPr lang="en-US" sz="3200" dirty="0">
                <a:solidFill>
                  <a:schemeClr val="accent2">
                    <a:lumMod val="50000"/>
                  </a:schemeClr>
                </a:solidFill>
              </a:rPr>
              <a:t>unstable o</a:t>
            </a:r>
            <a:r>
              <a:rPr lang="en-US" sz="3200" dirty="0"/>
              <a:t>r erodible exposed soils by a suitable method to minimize siltation of surface waters. </a:t>
            </a: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endParaRPr lang="en-US" sz="2400" dirty="0">
              <a:solidFill>
                <a:schemeClr val="accent1">
                  <a:lumMod val="75000"/>
                </a:schemeClr>
              </a:solidFill>
            </a:endParaRPr>
          </a:p>
          <a:p>
            <a:pPr marL="457200" lvl="1" indent="0">
              <a:buNone/>
            </a:pPr>
            <a:r>
              <a:rPr lang="en-US" sz="2400" dirty="0">
                <a:solidFill>
                  <a:schemeClr val="accent1">
                    <a:lumMod val="75000"/>
                  </a:schemeClr>
                </a:solidFill>
              </a:rPr>
              <a:t>						11 AAC 95.315(e)(4)</a:t>
            </a:r>
          </a:p>
          <a:p>
            <a:endParaRPr lang="en-US" dirty="0"/>
          </a:p>
        </p:txBody>
      </p:sp>
    </p:spTree>
    <p:extLst>
      <p:ext uri="{BB962C8B-B14F-4D97-AF65-F5344CB8AC3E}">
        <p14:creationId xmlns:p14="http://schemas.microsoft.com/office/powerpoint/2010/main" val="20797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drainage</a:t>
            </a:r>
          </a:p>
        </p:txBody>
      </p:sp>
      <p:sp>
        <p:nvSpPr>
          <p:cNvPr id="3" name="Content Placeholder 2"/>
          <p:cNvSpPr>
            <a:spLocks noGrp="1"/>
          </p:cNvSpPr>
          <p:nvPr>
            <p:ph idx="1"/>
          </p:nvPr>
        </p:nvSpPr>
        <p:spPr>
          <a:xfrm>
            <a:off x="457200" y="1600200"/>
            <a:ext cx="8229600" cy="4876800"/>
          </a:xfrm>
        </p:spPr>
        <p:txBody>
          <a:bodyPr>
            <a:normAutofit/>
          </a:bodyPr>
          <a:lstStyle/>
          <a:p>
            <a:r>
              <a:rPr lang="en-US" sz="3200" dirty="0"/>
              <a:t>An operator shall to the extent feasible direct </a:t>
            </a:r>
            <a:r>
              <a:rPr lang="en-US" sz="3200" dirty="0" err="1"/>
              <a:t>ditchline</a:t>
            </a:r>
            <a:r>
              <a:rPr lang="en-US" sz="3200" dirty="0"/>
              <a:t> water away from unstable soils and surface waters, and onto vegetated areas.</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95.295(f)</a:t>
            </a:r>
          </a:p>
          <a:p>
            <a:endParaRPr lang="en-US" dirty="0"/>
          </a:p>
        </p:txBody>
      </p:sp>
    </p:spTree>
    <p:extLst>
      <p:ext uri="{BB962C8B-B14F-4D97-AF65-F5344CB8AC3E}">
        <p14:creationId xmlns:p14="http://schemas.microsoft.com/office/powerpoint/2010/main" val="2039576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drainage, cont.</a:t>
            </a:r>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a:t>Direct sediment-laden discharges away from stream channels, intermittent stream channels, and unstable soils.  </a:t>
            </a:r>
          </a:p>
          <a:p>
            <a:pPr lvl="0"/>
            <a:r>
              <a:rPr lang="en-US" dirty="0"/>
              <a:t>Provide a relief structure as close as practical to the stream crossing to relieve the </a:t>
            </a:r>
            <a:r>
              <a:rPr lang="en-US" dirty="0" err="1"/>
              <a:t>ditchline</a:t>
            </a:r>
            <a:r>
              <a:rPr lang="en-US" dirty="0"/>
              <a:t> before flows reach the crossing site.  </a:t>
            </a:r>
          </a:p>
          <a:p>
            <a:pPr lvl="0"/>
            <a:r>
              <a:rPr lang="en-US" dirty="0"/>
              <a:t>Provide drainage relief where outflows can percolate into the soil, or direct drainage through sufficient vegetation to remove suspended sediment before reaching surface waters.  </a:t>
            </a:r>
          </a:p>
          <a:p>
            <a:pPr lvl="0"/>
            <a:r>
              <a:rPr lang="en-US" dirty="0"/>
              <a:t>Low spots in the terrain or intervening ridges can be used to intercept discharges from the drainage relief structure, allowing suspended sediment to filter or settle out before reaching adjacent surface waters.</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dirty="0">
                <a:solidFill>
                  <a:srgbClr val="7030A0"/>
                </a:solidFill>
              </a:rPr>
              <a:t>Purple book </a:t>
            </a:r>
            <a:r>
              <a:rPr lang="en-US" dirty="0">
                <a:solidFill>
                  <a:schemeClr val="tx1"/>
                </a:solidFill>
              </a:rPr>
              <a:t>re 11 AAC 95.295(f)</a:t>
            </a:r>
            <a:endParaRPr lang="en-US" dirty="0">
              <a:solidFill>
                <a:srgbClr val="7030A0"/>
              </a:solidFill>
            </a:endParaRPr>
          </a:p>
          <a:p>
            <a:endParaRPr lang="en-US" dirty="0"/>
          </a:p>
        </p:txBody>
      </p:sp>
    </p:spTree>
    <p:extLst>
      <p:ext uri="{BB962C8B-B14F-4D97-AF65-F5344CB8AC3E}">
        <p14:creationId xmlns:p14="http://schemas.microsoft.com/office/powerpoint/2010/main" val="65067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66324"/>
            <a:ext cx="8534400" cy="5181600"/>
          </a:xfrm>
        </p:spPr>
        <p:txBody>
          <a:bodyPr>
            <a:noAutofit/>
          </a:bodyPr>
          <a:lstStyle/>
          <a:p>
            <a:r>
              <a:rPr lang="en-US" sz="2800" dirty="0"/>
              <a:t>Within designated riparian areas in Region I, slope stability standards also apply.</a:t>
            </a:r>
          </a:p>
          <a:p>
            <a:pPr lvl="1"/>
            <a:r>
              <a:rPr lang="en-US" sz="2800" dirty="0"/>
              <a:t>Avoid constructing a road that will under­cut the toe of a slope that has a high risk of slope failure.</a:t>
            </a:r>
          </a:p>
          <a:p>
            <a:pPr lvl="1"/>
            <a:r>
              <a:rPr lang="en-US" sz="2800" dirty="0"/>
              <a:t>Achieve full or partial suspension in yarding operations.</a:t>
            </a:r>
          </a:p>
          <a:p>
            <a:pPr lvl="1"/>
            <a:r>
              <a:rPr lang="en-US" sz="2800" dirty="0"/>
              <a:t>Fall timber away from streams in V-notches</a:t>
            </a:r>
          </a:p>
          <a:p>
            <a:pPr lvl="1"/>
            <a:r>
              <a:rPr lang="en-US" sz="2800" dirty="0"/>
              <a:t>Avoid side-casting of displaced soil from road construction to the maximum extent feasible.</a:t>
            </a:r>
            <a:endParaRPr lang="en-US" sz="2200" dirty="0"/>
          </a:p>
          <a:p>
            <a:pPr marL="109728" indent="0">
              <a:buNone/>
            </a:pPr>
            <a:r>
              <a:rPr lang="en-US" sz="2200" dirty="0">
                <a:solidFill>
                  <a:schemeClr val="bg2">
                    <a:lumMod val="50000"/>
                  </a:schemeClr>
                </a:solidFill>
              </a:rPr>
              <a:t>				       </a:t>
            </a:r>
          </a:p>
          <a:p>
            <a:pPr marL="109728" indent="0">
              <a:buNone/>
            </a:pPr>
            <a:r>
              <a:rPr lang="en-US" sz="2200" dirty="0">
                <a:solidFill>
                  <a:schemeClr val="bg2">
                    <a:lumMod val="50000"/>
                  </a:schemeClr>
                </a:solidFill>
              </a:rPr>
              <a:t>					          </a:t>
            </a:r>
            <a:r>
              <a:rPr lang="en-US" sz="2200" dirty="0">
                <a:solidFill>
                  <a:schemeClr val="accent1">
                    <a:lumMod val="75000"/>
                  </a:schemeClr>
                </a:solidFill>
              </a:rPr>
              <a:t>11 AAC 95.280(d)(1),(3)-(5)</a:t>
            </a:r>
          </a:p>
          <a:p>
            <a:pPr marL="109728" indent="0">
              <a:buNone/>
            </a:pPr>
            <a:endParaRPr lang="en-US" sz="2800" dirty="0">
              <a:solidFill>
                <a:schemeClr val="bg2">
                  <a:lumMod val="50000"/>
                </a:schemeClr>
              </a:solidFill>
            </a:endParaRPr>
          </a:p>
        </p:txBody>
      </p:sp>
      <p:sp>
        <p:nvSpPr>
          <p:cNvPr id="3" name="Title 2"/>
          <p:cNvSpPr>
            <a:spLocks noGrp="1"/>
          </p:cNvSpPr>
          <p:nvPr>
            <p:ph type="title"/>
          </p:nvPr>
        </p:nvSpPr>
        <p:spPr>
          <a:xfrm>
            <a:off x="457200" y="274638"/>
            <a:ext cx="8229600" cy="868362"/>
          </a:xfrm>
        </p:spPr>
        <p:txBody>
          <a:bodyPr>
            <a:normAutofit fontScale="90000"/>
          </a:bodyPr>
          <a:lstStyle/>
          <a:p>
            <a:r>
              <a:rPr lang="en-US" dirty="0"/>
              <a:t>Slope stability standards</a:t>
            </a:r>
            <a:endParaRPr lang="en-US" dirty="0">
              <a:solidFill>
                <a:schemeClr val="accent1">
                  <a:lumMod val="75000"/>
                </a:schemeClr>
              </a:solidFill>
            </a:endParaRPr>
          </a:p>
        </p:txBody>
      </p:sp>
    </p:spTree>
    <p:extLst>
      <p:ext uri="{BB962C8B-B14F-4D97-AF65-F5344CB8AC3E}">
        <p14:creationId xmlns:p14="http://schemas.microsoft.com/office/powerpoint/2010/main" val="4282743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2438400"/>
          </a:xfrm>
        </p:spPr>
        <p:txBody>
          <a:bodyPr>
            <a:noAutofit/>
          </a:bodyPr>
          <a:lstStyle/>
          <a:p>
            <a:r>
              <a:rPr lang="en-US" sz="3800" dirty="0"/>
              <a:t> </a:t>
            </a:r>
            <a:r>
              <a:rPr lang="en-US" sz="3200" dirty="0"/>
              <a:t>See also FRPA 101-F1 and F2 on</a:t>
            </a:r>
            <a:r>
              <a:rPr lang="en-US" sz="3200" dirty="0">
                <a:latin typeface="Calibri" panose="020F0502020204030204" pitchFamily="34" charset="0"/>
              </a:rPr>
              <a:t> Road  construction, design, maintenance, and closure, and the </a:t>
            </a:r>
            <a:r>
              <a:rPr lang="en-US" sz="3200" dirty="0">
                <a:solidFill>
                  <a:srgbClr val="7030A0"/>
                </a:solidFill>
                <a:latin typeface="Calibri" panose="020F0502020204030204" pitchFamily="34" charset="0"/>
              </a:rPr>
              <a:t>purple book </a:t>
            </a:r>
            <a:r>
              <a:rPr lang="en-US" sz="3200" dirty="0">
                <a:latin typeface="Calibri" panose="020F0502020204030204" pitchFamily="34" charset="0"/>
              </a:rPr>
              <a:t>section on 11 AAC 95.280(d)(5) for considerations on side-casting</a:t>
            </a:r>
            <a:r>
              <a:rPr lang="en-US" sz="3200" dirty="0">
                <a:solidFill>
                  <a:srgbClr val="7030A0"/>
                </a:solidFill>
                <a:latin typeface="Calibri" panose="020F0502020204030204" pitchFamily="34" charset="0"/>
              </a:rPr>
              <a:t> </a:t>
            </a:r>
            <a:endParaRPr lang="en-US" sz="3200" dirty="0"/>
          </a:p>
          <a:p>
            <a:pPr marL="109728" indent="0">
              <a:buNone/>
            </a:pPr>
            <a:r>
              <a:rPr lang="en-US" sz="2800" dirty="0">
                <a:solidFill>
                  <a:schemeClr val="bg2">
                    <a:lumMod val="50000"/>
                  </a:schemeClr>
                </a:solidFill>
              </a:rPr>
              <a:t>				       </a:t>
            </a:r>
          </a:p>
          <a:p>
            <a:pPr marL="109728" indent="0">
              <a:buNone/>
            </a:pPr>
            <a:endParaRPr lang="en-US" sz="2800" dirty="0">
              <a:solidFill>
                <a:schemeClr val="bg2">
                  <a:lumMod val="50000"/>
                </a:schemeClr>
              </a:solidFill>
            </a:endParaRPr>
          </a:p>
          <a:p>
            <a:pPr marL="109728" indent="0">
              <a:buNone/>
            </a:pPr>
            <a:endParaRPr lang="en-US" sz="2800" dirty="0">
              <a:solidFill>
                <a:schemeClr val="bg2">
                  <a:lumMod val="50000"/>
                </a:schemeClr>
              </a:solidFill>
            </a:endParaRPr>
          </a:p>
          <a:p>
            <a:pPr marL="109728" indent="0">
              <a:buNone/>
            </a:pPr>
            <a:endParaRPr lang="en-US" sz="2800" dirty="0">
              <a:solidFill>
                <a:schemeClr val="bg2">
                  <a:lumMod val="50000"/>
                </a:schemeClr>
              </a:solidFill>
            </a:endParaRPr>
          </a:p>
          <a:p>
            <a:pPr marL="109728" indent="0">
              <a:buNone/>
            </a:pPr>
            <a:endParaRPr lang="en-US" sz="2800" dirty="0">
              <a:solidFill>
                <a:schemeClr val="bg2">
                  <a:lumMod val="50000"/>
                </a:schemeClr>
              </a:solidFill>
            </a:endParaRPr>
          </a:p>
          <a:p>
            <a:pPr marL="109728" indent="0">
              <a:buNone/>
            </a:pPr>
            <a:r>
              <a:rPr lang="en-US" sz="2800" dirty="0">
                <a:solidFill>
                  <a:schemeClr val="bg2">
                    <a:lumMod val="50000"/>
                  </a:schemeClr>
                </a:solidFill>
              </a:rPr>
              <a:t>	</a:t>
            </a:r>
          </a:p>
        </p:txBody>
      </p:sp>
      <p:sp>
        <p:nvSpPr>
          <p:cNvPr id="3" name="Title 2"/>
          <p:cNvSpPr>
            <a:spLocks noGrp="1"/>
          </p:cNvSpPr>
          <p:nvPr>
            <p:ph type="title"/>
          </p:nvPr>
        </p:nvSpPr>
        <p:spPr>
          <a:xfrm>
            <a:off x="457200" y="274638"/>
            <a:ext cx="8229600" cy="868362"/>
          </a:xfrm>
        </p:spPr>
        <p:txBody>
          <a:bodyPr>
            <a:normAutofit fontScale="90000"/>
          </a:bodyPr>
          <a:lstStyle/>
          <a:p>
            <a:r>
              <a:rPr lang="en-US" dirty="0"/>
              <a:t>Slope stability standards</a:t>
            </a: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E395A96-2C65-4B7B-BD0A-3B5A3DA6A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0"/>
            <a:ext cx="3810000" cy="2857500"/>
          </a:xfrm>
          <a:prstGeom prst="rect">
            <a:avLst/>
          </a:prstGeom>
          <a:ln>
            <a:solidFill>
              <a:schemeClr val="tx1"/>
            </a:solidFill>
          </a:ln>
        </p:spPr>
      </p:pic>
      <p:sp>
        <p:nvSpPr>
          <p:cNvPr id="6" name="TextBox 5">
            <a:extLst>
              <a:ext uri="{FF2B5EF4-FFF2-40B4-BE49-F238E27FC236}">
                <a16:creationId xmlns:a16="http://schemas.microsoft.com/office/drawing/2014/main" id="{3E3115AA-01DB-40D0-BEBC-9EDD2CEE2744}"/>
              </a:ext>
            </a:extLst>
          </p:cNvPr>
          <p:cNvSpPr txBox="1"/>
          <p:nvPr/>
        </p:nvSpPr>
        <p:spPr>
          <a:xfrm>
            <a:off x="4419600" y="4851618"/>
            <a:ext cx="1859797" cy="1815882"/>
          </a:xfrm>
          <a:prstGeom prst="rect">
            <a:avLst/>
          </a:prstGeom>
          <a:noFill/>
        </p:spPr>
        <p:txBody>
          <a:bodyPr wrap="square" rtlCol="0">
            <a:spAutoFit/>
          </a:bodyPr>
          <a:lstStyle/>
          <a:p>
            <a:r>
              <a:rPr lang="en-US" sz="1600" dirty="0"/>
              <a:t>Board of Forestry viewing landslide above Port St. Nicholas road, Prince of Wales Island.  </a:t>
            </a:r>
          </a:p>
          <a:p>
            <a:r>
              <a:rPr lang="en-US" sz="1600" dirty="0"/>
              <a:t>Photo:  Jeff Foley</a:t>
            </a:r>
          </a:p>
        </p:txBody>
      </p:sp>
    </p:spTree>
    <p:extLst>
      <p:ext uri="{BB962C8B-B14F-4D97-AF65-F5344CB8AC3E}">
        <p14:creationId xmlns:p14="http://schemas.microsoft.com/office/powerpoint/2010/main" val="3652309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Reference-risk assessment</a:t>
            </a: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a:t>The procedures in </a:t>
            </a:r>
            <a:r>
              <a:rPr lang="en-US" sz="2800" dirty="0" err="1"/>
              <a:t>Chatwin</a:t>
            </a:r>
            <a:r>
              <a:rPr lang="en-US" sz="2800" dirty="0"/>
              <a:t>, et al., 1994 are recommended for additional guidance on assessing landslide risk. </a:t>
            </a:r>
          </a:p>
          <a:p>
            <a:pPr lvl="1"/>
            <a:r>
              <a:rPr lang="en-US" sz="2400" dirty="0" err="1"/>
              <a:t>Chatwin</a:t>
            </a:r>
            <a:r>
              <a:rPr lang="en-US" sz="2400" dirty="0"/>
              <a:t>, S. C., D.E. Howes, J.W. Schwab, and D.N. Swanston.  1994.  A guide for management of landslide-prone terrain in the Pacific Northwest.  2</a:t>
            </a:r>
            <a:r>
              <a:rPr lang="en-US" sz="2400" baseline="30000" dirty="0"/>
              <a:t>nd</a:t>
            </a:r>
            <a:r>
              <a:rPr lang="en-US" sz="2400" dirty="0"/>
              <a:t> ed. British Columbia Ministry of Forests and U.S. Forest Service.  218 pp.   This publication is available on-line through the British Columbia Ministry of Forests, Lands and Natural Resource Operations at:  </a:t>
            </a:r>
          </a:p>
          <a:p>
            <a:pPr lvl="1"/>
            <a:r>
              <a:rPr lang="en-US" sz="2400" u="sng" dirty="0">
                <a:hlinkClick r:id="rId2"/>
              </a:rPr>
              <a:t>http://www.for.gov.bc.ca/hfd/pubs/docs/lmh/Lmh18.htm</a:t>
            </a:r>
            <a:endParaRPr lang="en-US" sz="2400" u="sng" dirty="0"/>
          </a:p>
          <a:p>
            <a:pPr marL="0" indent="0">
              <a:buNone/>
            </a:pPr>
            <a:r>
              <a:rPr lang="en-US" dirty="0">
                <a:solidFill>
                  <a:srgbClr val="7030A0"/>
                </a:solidFill>
              </a:rPr>
              <a:t>							Purple book</a:t>
            </a:r>
          </a:p>
        </p:txBody>
      </p:sp>
    </p:spTree>
    <p:extLst>
      <p:ext uri="{BB962C8B-B14F-4D97-AF65-F5344CB8AC3E}">
        <p14:creationId xmlns:p14="http://schemas.microsoft.com/office/powerpoint/2010/main" val="79016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DPO</a:t>
            </a:r>
          </a:p>
        </p:txBody>
      </p:sp>
      <p:sp>
        <p:nvSpPr>
          <p:cNvPr id="3" name="Content Placeholder 2"/>
          <p:cNvSpPr>
            <a:spLocks noGrp="1"/>
          </p:cNvSpPr>
          <p:nvPr>
            <p:ph idx="1"/>
          </p:nvPr>
        </p:nvSpPr>
        <p:spPr>
          <a:xfrm>
            <a:off x="457200" y="1600200"/>
            <a:ext cx="8229600" cy="5105400"/>
          </a:xfrm>
        </p:spPr>
        <p:txBody>
          <a:bodyPr>
            <a:normAutofit/>
          </a:bodyPr>
          <a:lstStyle/>
          <a:p>
            <a:pPr>
              <a:buFont typeface="Wingdings" panose="05000000000000000000" pitchFamily="2" charset="2"/>
              <a:buChar char="Ø"/>
            </a:pPr>
            <a:r>
              <a:rPr lang="en-US" sz="3200" dirty="0"/>
              <a:t>Before beginning an operation on forest land, the operator shall file a DPO with DOF at the area office with jurisdiction over the geographic area in which the operations will occur.  </a:t>
            </a:r>
            <a:endParaRPr lang="en-US" sz="3200" dirty="0">
              <a:solidFill>
                <a:srgbClr val="FF0000"/>
              </a:solidFill>
            </a:endParaRPr>
          </a:p>
          <a:p>
            <a:pPr>
              <a:buFont typeface="Wingdings" panose="05000000000000000000" pitchFamily="2" charset="2"/>
              <a:buChar char="Ø"/>
            </a:pPr>
            <a:r>
              <a:rPr lang="en-US" sz="3200" dirty="0"/>
              <a:t>A DPO must be submitted on a form provided by DOF</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95.220(a)(9)</a:t>
            </a:r>
          </a:p>
          <a:p>
            <a:endParaRPr lang="en-US" dirty="0"/>
          </a:p>
        </p:txBody>
      </p:sp>
    </p:spTree>
    <p:extLst>
      <p:ext uri="{BB962C8B-B14F-4D97-AF65-F5344CB8AC3E}">
        <p14:creationId xmlns:p14="http://schemas.microsoft.com/office/powerpoint/2010/main" val="2318167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asaan Island.jpg">
            <a:extLst>
              <a:ext uri="{FF2B5EF4-FFF2-40B4-BE49-F238E27FC236}">
                <a16:creationId xmlns:a16="http://schemas.microsoft.com/office/drawing/2014/main" id="{E9BE0564-29B9-4261-A2A7-6FCAAE5943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E0FA79-2052-40F0-861D-D53388D5BF2B}"/>
              </a:ext>
            </a:extLst>
          </p:cNvPr>
          <p:cNvSpPr txBox="1"/>
          <p:nvPr/>
        </p:nvSpPr>
        <p:spPr>
          <a:xfrm>
            <a:off x="1371600" y="1676400"/>
            <a:ext cx="6858000" cy="830997"/>
          </a:xfrm>
          <a:prstGeom prst="rect">
            <a:avLst/>
          </a:prstGeom>
          <a:noFill/>
        </p:spPr>
        <p:txBody>
          <a:bodyPr wrap="square" rtlCol="0">
            <a:spAutoFit/>
          </a:bodyPr>
          <a:lstStyle/>
          <a:p>
            <a:r>
              <a:rPr lang="en-US" sz="4800" b="1" dirty="0">
                <a:solidFill>
                  <a:schemeClr val="bg1"/>
                </a:solidFill>
                <a:latin typeface="Cambria" panose="02040503050406030204" pitchFamily="18" charset="0"/>
              </a:rPr>
              <a:t>Questions?</a:t>
            </a:r>
          </a:p>
        </p:txBody>
      </p:sp>
    </p:spTree>
    <p:extLst>
      <p:ext uri="{BB962C8B-B14F-4D97-AF65-F5344CB8AC3E}">
        <p14:creationId xmlns:p14="http://schemas.microsoft.com/office/powerpoint/2010/main" val="1392127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0045-7A21-4BC2-BB58-C2D97A4E2E75}"/>
              </a:ext>
            </a:extLst>
          </p:cNvPr>
          <p:cNvSpPr>
            <a:spLocks noGrp="1"/>
          </p:cNvSpPr>
          <p:nvPr>
            <p:ph type="title"/>
          </p:nvPr>
        </p:nvSpPr>
        <p:spPr/>
        <p:txBody>
          <a:bodyPr/>
          <a:lstStyle/>
          <a:p>
            <a:r>
              <a:rPr lang="en-US" sz="4400" dirty="0"/>
              <a:t>Addendum:  Background Info</a:t>
            </a:r>
          </a:p>
        </p:txBody>
      </p:sp>
      <p:sp>
        <p:nvSpPr>
          <p:cNvPr id="3" name="Text Placeholder 2">
            <a:extLst>
              <a:ext uri="{FF2B5EF4-FFF2-40B4-BE49-F238E27FC236}">
                <a16:creationId xmlns:a16="http://schemas.microsoft.com/office/drawing/2014/main" id="{C34D54A8-6A3D-48F9-BDAF-5244982C04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851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office contacts</a:t>
            </a:r>
          </a:p>
        </p:txBody>
      </p:sp>
      <p:sp>
        <p:nvSpPr>
          <p:cNvPr id="3" name="Content Placeholder 2"/>
          <p:cNvSpPr>
            <a:spLocks noGrp="1"/>
          </p:cNvSpPr>
          <p:nvPr>
            <p:ph idx="1"/>
          </p:nvPr>
        </p:nvSpPr>
        <p:spPr>
          <a:xfrm>
            <a:off x="457200" y="1600200"/>
            <a:ext cx="8229600" cy="5105400"/>
          </a:xfrm>
        </p:spPr>
        <p:txBody>
          <a:bodyPr>
            <a:normAutofit/>
          </a:bodyPr>
          <a:lstStyle/>
          <a:p>
            <a:pPr marL="0" indent="0">
              <a:lnSpc>
                <a:spcPct val="80000"/>
              </a:lnSpc>
              <a:spcBef>
                <a:spcPts val="0"/>
              </a:spcBef>
              <a:buNone/>
            </a:pPr>
            <a:r>
              <a:rPr lang="en-US" b="1" dirty="0"/>
              <a:t>Southeast Area			Kenai-Kodiak Area</a:t>
            </a:r>
            <a:endParaRPr lang="en-US" dirty="0"/>
          </a:p>
          <a:p>
            <a:pPr marL="0" indent="0">
              <a:lnSpc>
                <a:spcPct val="80000"/>
              </a:lnSpc>
              <a:spcBef>
                <a:spcPts val="0"/>
              </a:spcBef>
              <a:buNone/>
            </a:pPr>
            <a:r>
              <a:rPr lang="en-US" dirty="0"/>
              <a:t>2417 Tongass Ave., Suite 213		HC 1, Box 107</a:t>
            </a:r>
          </a:p>
          <a:p>
            <a:pPr marL="0" indent="0">
              <a:lnSpc>
                <a:spcPct val="80000"/>
              </a:lnSpc>
              <a:spcBef>
                <a:spcPts val="0"/>
              </a:spcBef>
              <a:buNone/>
            </a:pPr>
            <a:r>
              <a:rPr lang="en-US" dirty="0"/>
              <a:t>Ketchikan, AK  99901			Soldotna, AK  99669</a:t>
            </a:r>
          </a:p>
          <a:p>
            <a:pPr marL="0" indent="0">
              <a:lnSpc>
                <a:spcPct val="80000"/>
              </a:lnSpc>
              <a:spcBef>
                <a:spcPts val="0"/>
              </a:spcBef>
              <a:buNone/>
            </a:pPr>
            <a:r>
              <a:rPr lang="en-US" dirty="0"/>
              <a:t>907-225-3070				907-262-4124</a:t>
            </a:r>
          </a:p>
          <a:p>
            <a:pPr marL="0" indent="0">
              <a:lnSpc>
                <a:spcPct val="80000"/>
              </a:lnSpc>
              <a:spcBef>
                <a:spcPts val="0"/>
              </a:spcBef>
              <a:buNone/>
            </a:pPr>
            <a:r>
              <a:rPr lang="en-US" dirty="0">
                <a:hlinkClick r:id="rId2"/>
              </a:rPr>
              <a:t>greg.staunton@alaska.gov</a:t>
            </a:r>
            <a:r>
              <a:rPr lang="en-US" dirty="0"/>
              <a:t>		</a:t>
            </a:r>
            <a:r>
              <a:rPr lang="en-US" dirty="0">
                <a:hlinkClick r:id="rId3"/>
              </a:rPr>
              <a:t>hans.rinke@alaska.gov</a:t>
            </a:r>
            <a:endParaRPr lang="en-US" dirty="0"/>
          </a:p>
          <a:p>
            <a:pPr marL="0" indent="0">
              <a:lnSpc>
                <a:spcPct val="80000"/>
              </a:lnSpc>
              <a:spcBef>
                <a:spcPts val="0"/>
              </a:spcBef>
              <a:buNone/>
            </a:pPr>
            <a:endParaRPr lang="en-US" dirty="0"/>
          </a:p>
          <a:p>
            <a:pPr marL="0" indent="0">
              <a:lnSpc>
                <a:spcPct val="80000"/>
              </a:lnSpc>
              <a:spcBef>
                <a:spcPts val="0"/>
              </a:spcBef>
              <a:buNone/>
            </a:pPr>
            <a:r>
              <a:rPr lang="en-US" b="1" dirty="0"/>
              <a:t>Mat-Su/Southwest Area 		Fairbanks-Delta Area</a:t>
            </a:r>
          </a:p>
          <a:p>
            <a:pPr marL="0" indent="0">
              <a:lnSpc>
                <a:spcPct val="80000"/>
              </a:lnSpc>
              <a:spcBef>
                <a:spcPts val="0"/>
              </a:spcBef>
              <a:buNone/>
            </a:pPr>
            <a:r>
              <a:rPr lang="en-US" dirty="0"/>
              <a:t>101 Airport Road			3700 Airport Way</a:t>
            </a:r>
          </a:p>
          <a:p>
            <a:pPr marL="0" indent="0">
              <a:lnSpc>
                <a:spcPct val="80000"/>
              </a:lnSpc>
              <a:spcBef>
                <a:spcPts val="0"/>
              </a:spcBef>
              <a:buNone/>
            </a:pPr>
            <a:r>
              <a:rPr lang="en-US" dirty="0"/>
              <a:t>Palmer, AK  99645			Fairbanks, AK  99709-4699</a:t>
            </a:r>
          </a:p>
          <a:p>
            <a:pPr marL="0" indent="0">
              <a:lnSpc>
                <a:spcPct val="80000"/>
              </a:lnSpc>
              <a:spcBef>
                <a:spcPts val="0"/>
              </a:spcBef>
              <a:buNone/>
            </a:pPr>
            <a:r>
              <a:rPr lang="en-US" dirty="0"/>
              <a:t>907-761-6300				907-453-2600</a:t>
            </a:r>
          </a:p>
          <a:p>
            <a:pPr marL="0" indent="0">
              <a:lnSpc>
                <a:spcPct val="80000"/>
              </a:lnSpc>
              <a:spcBef>
                <a:spcPts val="0"/>
              </a:spcBef>
              <a:buNone/>
            </a:pPr>
            <a:r>
              <a:rPr lang="en-US" dirty="0">
                <a:hlinkClick r:id="rId4"/>
              </a:rPr>
              <a:t>edward.soto@alaska.gov</a:t>
            </a:r>
            <a:r>
              <a:rPr lang="en-US" dirty="0"/>
              <a:t> 		</a:t>
            </a:r>
            <a:r>
              <a:rPr lang="en-US" dirty="0">
                <a:hlinkClick r:id="rId5"/>
              </a:rPr>
              <a:t>paul.keech@alaska.gov</a:t>
            </a:r>
            <a:endParaRPr lang="en-US" dirty="0"/>
          </a:p>
          <a:p>
            <a:pPr marL="0" indent="0">
              <a:lnSpc>
                <a:spcPct val="80000"/>
              </a:lnSpc>
              <a:spcBef>
                <a:spcPts val="0"/>
              </a:spcBef>
              <a:buNone/>
            </a:pPr>
            <a:endParaRPr lang="en-US" dirty="0"/>
          </a:p>
          <a:p>
            <a:pPr marL="0" indent="0">
              <a:lnSpc>
                <a:spcPct val="80000"/>
              </a:lnSpc>
              <a:spcBef>
                <a:spcPts val="0"/>
              </a:spcBef>
              <a:buNone/>
            </a:pPr>
            <a:r>
              <a:rPr lang="en-US" b="1" dirty="0"/>
              <a:t>			</a:t>
            </a:r>
            <a:r>
              <a:rPr lang="en-US" b="1" dirty="0" err="1"/>
              <a:t>Tok</a:t>
            </a:r>
            <a:r>
              <a:rPr lang="en-US" b="1" dirty="0"/>
              <a:t>-Copper River Area</a:t>
            </a:r>
          </a:p>
          <a:p>
            <a:pPr marL="0" indent="0">
              <a:lnSpc>
                <a:spcPct val="80000"/>
              </a:lnSpc>
              <a:spcBef>
                <a:spcPts val="0"/>
              </a:spcBef>
              <a:buNone/>
            </a:pPr>
            <a:r>
              <a:rPr lang="en-US" dirty="0"/>
              <a:t>			P.O. Box 10</a:t>
            </a:r>
          </a:p>
          <a:p>
            <a:pPr marL="0" indent="0">
              <a:lnSpc>
                <a:spcPct val="80000"/>
              </a:lnSpc>
              <a:spcBef>
                <a:spcPts val="0"/>
              </a:spcBef>
              <a:buNone/>
            </a:pPr>
            <a:r>
              <a:rPr lang="en-US" dirty="0"/>
              <a:t>			</a:t>
            </a:r>
            <a:r>
              <a:rPr lang="en-US" dirty="0" err="1"/>
              <a:t>Tok</a:t>
            </a:r>
            <a:r>
              <a:rPr lang="en-US" dirty="0"/>
              <a:t>, AK  99780</a:t>
            </a:r>
          </a:p>
          <a:p>
            <a:pPr marL="0" indent="0">
              <a:lnSpc>
                <a:spcPct val="80000"/>
              </a:lnSpc>
              <a:spcBef>
                <a:spcPts val="0"/>
              </a:spcBef>
              <a:buNone/>
            </a:pPr>
            <a:r>
              <a:rPr lang="en-US" dirty="0"/>
              <a:t>			907-883-1400	</a:t>
            </a:r>
          </a:p>
          <a:p>
            <a:pPr marL="0" indent="0">
              <a:lnSpc>
                <a:spcPct val="80000"/>
              </a:lnSpc>
              <a:spcBef>
                <a:spcPts val="0"/>
              </a:spcBef>
              <a:buNone/>
            </a:pPr>
            <a:r>
              <a:rPr lang="en-US" dirty="0"/>
              <a:t>			</a:t>
            </a:r>
            <a:r>
              <a:rPr lang="en-US" dirty="0">
                <a:hlinkClick r:id="rId6"/>
              </a:rPr>
              <a:t>derek.nellis@alaska.gov</a:t>
            </a:r>
            <a:endParaRPr lang="en-US" dirty="0"/>
          </a:p>
          <a:p>
            <a:pPr marL="0" indent="0">
              <a:lnSpc>
                <a:spcPct val="80000"/>
              </a:lnSpc>
              <a:spcBef>
                <a:spcPts val="0"/>
              </a:spcBef>
              <a:buNone/>
            </a:pPr>
            <a:endParaRPr lang="en-US" dirty="0"/>
          </a:p>
          <a:p>
            <a:pPr marL="0" indent="0">
              <a:lnSpc>
                <a:spcPct val="80000"/>
              </a:lnSpc>
              <a:spcBef>
                <a:spcPts val="0"/>
              </a:spcBef>
              <a:buNone/>
            </a:pPr>
            <a:endParaRPr lang="en-US" dirty="0"/>
          </a:p>
        </p:txBody>
      </p:sp>
    </p:spTree>
    <p:extLst>
      <p:ext uri="{BB962C8B-B14F-4D97-AF65-F5344CB8AC3E}">
        <p14:creationId xmlns:p14="http://schemas.microsoft.com/office/powerpoint/2010/main" val="2166320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1A3F-E029-4999-8557-D62284A46D0E}"/>
              </a:ext>
            </a:extLst>
          </p:cNvPr>
          <p:cNvSpPr>
            <a:spLocks noGrp="1"/>
          </p:cNvSpPr>
          <p:nvPr>
            <p:ph type="title"/>
          </p:nvPr>
        </p:nvSpPr>
        <p:spPr/>
        <p:txBody>
          <a:bodyPr/>
          <a:lstStyle/>
          <a:p>
            <a:r>
              <a:rPr lang="en-US" dirty="0"/>
              <a:t>Landslide review process</a:t>
            </a:r>
          </a:p>
        </p:txBody>
      </p:sp>
      <p:sp>
        <p:nvSpPr>
          <p:cNvPr id="3" name="Content Placeholder 2">
            <a:extLst>
              <a:ext uri="{FF2B5EF4-FFF2-40B4-BE49-F238E27FC236}">
                <a16:creationId xmlns:a16="http://schemas.microsoft.com/office/drawing/2014/main" id="{7C11F7F0-C357-491E-AF88-B5060AC1340B}"/>
              </a:ext>
            </a:extLst>
          </p:cNvPr>
          <p:cNvSpPr>
            <a:spLocks noGrp="1"/>
          </p:cNvSpPr>
          <p:nvPr>
            <p:ph idx="1"/>
          </p:nvPr>
        </p:nvSpPr>
        <p:spPr/>
        <p:txBody>
          <a:bodyPr/>
          <a:lstStyle/>
          <a:p>
            <a:r>
              <a:rPr lang="en-US" dirty="0"/>
              <a:t>Information on the process used to update the FRPA landslide standards is available on the DOF website at:</a:t>
            </a:r>
          </a:p>
          <a:p>
            <a:pPr marL="0" indent="0">
              <a:buNone/>
            </a:pPr>
            <a:r>
              <a:rPr lang="en-US" dirty="0"/>
              <a:t>	</a:t>
            </a:r>
            <a:r>
              <a:rPr lang="en-US" dirty="0">
                <a:hlinkClick r:id="rId2"/>
              </a:rPr>
              <a:t>http://forestry.alaska.gov/forestpractices#landslides</a:t>
            </a:r>
            <a:r>
              <a:rPr lang="en-US" dirty="0"/>
              <a:t> </a:t>
            </a:r>
          </a:p>
          <a:p>
            <a:r>
              <a:rPr lang="en-US" dirty="0"/>
              <a:t>Available material includes:</a:t>
            </a:r>
          </a:p>
          <a:p>
            <a:pPr lvl="1"/>
            <a:r>
              <a:rPr lang="en-US" dirty="0"/>
              <a:t>Documentation of the review process, including the Science &amp; Technical Review, Implementation Group, and Board of Forestry discussion and action</a:t>
            </a:r>
          </a:p>
          <a:p>
            <a:pPr lvl="1"/>
            <a:r>
              <a:rPr lang="en-US" dirty="0"/>
              <a:t>Scoping maps and caveats</a:t>
            </a:r>
          </a:p>
          <a:p>
            <a:pPr lvl="1"/>
            <a:r>
              <a:rPr lang="en-US" dirty="0"/>
              <a:t>Landslide model description</a:t>
            </a:r>
          </a:p>
          <a:p>
            <a:pPr lvl="1"/>
            <a:r>
              <a:rPr lang="en-US" dirty="0"/>
              <a:t>Bibliography of landslide research compiled by the S&amp;TC</a:t>
            </a:r>
          </a:p>
        </p:txBody>
      </p:sp>
    </p:spTree>
    <p:extLst>
      <p:ext uri="{BB962C8B-B14F-4D97-AF65-F5344CB8AC3E}">
        <p14:creationId xmlns:p14="http://schemas.microsoft.com/office/powerpoint/2010/main" val="176680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9A9F7BA-462A-446D-B725-A52AF617CA96}"/>
              </a:ext>
            </a:extLst>
          </p:cNvPr>
          <p:cNvSpPr>
            <a:spLocks noGrp="1"/>
          </p:cNvSpPr>
          <p:nvPr>
            <p:ph type="title"/>
          </p:nvPr>
        </p:nvSpPr>
        <p:spPr>
          <a:xfrm>
            <a:off x="612775" y="228600"/>
            <a:ext cx="8153400" cy="990600"/>
          </a:xfrm>
        </p:spPr>
        <p:txBody>
          <a:bodyPr/>
          <a:lstStyle/>
          <a:p>
            <a:pPr eaLnBrk="1" hangingPunct="1"/>
            <a:r>
              <a:rPr lang="en-US" altLang="en-US"/>
              <a:t>Caveat 1:  Scoping</a:t>
            </a:r>
          </a:p>
        </p:txBody>
      </p:sp>
      <p:sp>
        <p:nvSpPr>
          <p:cNvPr id="12291" name="Content Placeholder 2">
            <a:extLst>
              <a:ext uri="{FF2B5EF4-FFF2-40B4-BE49-F238E27FC236}">
                <a16:creationId xmlns:a16="http://schemas.microsoft.com/office/drawing/2014/main" id="{DC6CEF77-C80D-4FEC-8E32-D1D01A7EB811}"/>
              </a:ext>
            </a:extLst>
          </p:cNvPr>
          <p:cNvSpPr>
            <a:spLocks noGrp="1"/>
          </p:cNvSpPr>
          <p:nvPr>
            <p:ph sz="quarter" idx="1"/>
          </p:nvPr>
        </p:nvSpPr>
        <p:spPr>
          <a:xfrm>
            <a:off x="612775" y="1600200"/>
            <a:ext cx="8153400" cy="4495800"/>
          </a:xfrm>
        </p:spPr>
        <p:txBody>
          <a:bodyPr>
            <a:normAutofit/>
          </a:bodyPr>
          <a:lstStyle/>
          <a:p>
            <a:r>
              <a:rPr lang="en-US" altLang="en-US" sz="2800" dirty="0"/>
              <a:t>The scoping model and associated maps are tools for assessing the general scope of landslide hazards and public safety risks associated with commercial timber harvesting subject to the Alaska Forest Resources &amp; Practices Act (FRPA).  They do not replace the need for site-specific analysis and design of timber sales and access roads.   </a:t>
            </a:r>
          </a:p>
        </p:txBody>
      </p:sp>
    </p:spTree>
    <p:extLst>
      <p:ext uri="{BB962C8B-B14F-4D97-AF65-F5344CB8AC3E}">
        <p14:creationId xmlns:p14="http://schemas.microsoft.com/office/powerpoint/2010/main" val="4008756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D40FAF7-2592-4394-ADDB-589A4DB7DEBB}"/>
              </a:ext>
            </a:extLst>
          </p:cNvPr>
          <p:cNvSpPr>
            <a:spLocks noGrp="1"/>
          </p:cNvSpPr>
          <p:nvPr>
            <p:ph type="title"/>
          </p:nvPr>
        </p:nvSpPr>
        <p:spPr>
          <a:xfrm>
            <a:off x="612775" y="228600"/>
            <a:ext cx="8153400" cy="990600"/>
          </a:xfrm>
        </p:spPr>
        <p:txBody>
          <a:bodyPr/>
          <a:lstStyle/>
          <a:p>
            <a:pPr eaLnBrk="1" hangingPunct="1"/>
            <a:r>
              <a:rPr lang="en-US" altLang="en-US"/>
              <a:t>Caveat 2:  Time scale</a:t>
            </a:r>
          </a:p>
        </p:txBody>
      </p:sp>
      <p:sp>
        <p:nvSpPr>
          <p:cNvPr id="13315" name="Content Placeholder 2">
            <a:extLst>
              <a:ext uri="{FF2B5EF4-FFF2-40B4-BE49-F238E27FC236}">
                <a16:creationId xmlns:a16="http://schemas.microsoft.com/office/drawing/2014/main" id="{448674EA-3BA3-4792-B9BF-EA7A0492FB56}"/>
              </a:ext>
            </a:extLst>
          </p:cNvPr>
          <p:cNvSpPr>
            <a:spLocks noGrp="1"/>
          </p:cNvSpPr>
          <p:nvPr>
            <p:ph sz="quarter" idx="1"/>
          </p:nvPr>
        </p:nvSpPr>
        <p:spPr>
          <a:xfrm>
            <a:off x="612775" y="1600200"/>
            <a:ext cx="8153400" cy="4495800"/>
          </a:xfrm>
        </p:spPr>
        <p:txBody>
          <a:bodyPr>
            <a:normAutofit/>
          </a:bodyPr>
          <a:lstStyle/>
          <a:p>
            <a:pPr eaLnBrk="1" hangingPunct="1"/>
            <a:r>
              <a:rPr lang="en-US" altLang="en-US" sz="2800" dirty="0"/>
              <a:t>The location of public safety hazards will change over time as patterns of public use, public road access, land ownership, timber harvesting and other land uses change.</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4265462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9BC796-8DBA-4EAD-9982-4A50AC38CF89}"/>
              </a:ext>
            </a:extLst>
          </p:cNvPr>
          <p:cNvSpPr>
            <a:spLocks noGrp="1"/>
          </p:cNvSpPr>
          <p:nvPr>
            <p:ph type="title"/>
          </p:nvPr>
        </p:nvSpPr>
        <p:spPr>
          <a:xfrm>
            <a:off x="612775" y="228600"/>
            <a:ext cx="8153400" cy="990600"/>
          </a:xfrm>
        </p:spPr>
        <p:txBody>
          <a:bodyPr/>
          <a:lstStyle/>
          <a:p>
            <a:pPr eaLnBrk="1" hangingPunct="1"/>
            <a:r>
              <a:rPr lang="en-US" altLang="en-US"/>
              <a:t>Caveat 3:  Applicability</a:t>
            </a:r>
          </a:p>
        </p:txBody>
      </p:sp>
      <p:sp>
        <p:nvSpPr>
          <p:cNvPr id="14339" name="Content Placeholder 2">
            <a:extLst>
              <a:ext uri="{FF2B5EF4-FFF2-40B4-BE49-F238E27FC236}">
                <a16:creationId xmlns:a16="http://schemas.microsoft.com/office/drawing/2014/main" id="{5BE0BFE1-7D57-4922-BA53-8A674378E79C}"/>
              </a:ext>
            </a:extLst>
          </p:cNvPr>
          <p:cNvSpPr>
            <a:spLocks noGrp="1"/>
          </p:cNvSpPr>
          <p:nvPr>
            <p:ph sz="quarter" idx="1"/>
          </p:nvPr>
        </p:nvSpPr>
        <p:spPr>
          <a:xfrm>
            <a:off x="612775" y="1600200"/>
            <a:ext cx="8153400" cy="4495800"/>
          </a:xfrm>
        </p:spPr>
        <p:txBody>
          <a:bodyPr>
            <a:normAutofit/>
          </a:bodyPr>
          <a:lstStyle/>
          <a:p>
            <a:pPr eaLnBrk="1" hangingPunct="1"/>
            <a:r>
              <a:rPr lang="en-US" altLang="en-US" sz="2800" dirty="0"/>
              <a:t>The scoping model is a first approximation based on available data of the geographic extent of potential landslide hazards in areas open to commercial timber harvest operations subject to FRPA where there is public use, in the portion of coastal Alaska from Cordova south.</a:t>
            </a:r>
          </a:p>
          <a:p>
            <a:pPr eaLnBrk="1" hangingPunct="1">
              <a:buFont typeface="Wingdings" panose="05000000000000000000" pitchFamily="2" charset="2"/>
              <a:buNone/>
            </a:pPr>
            <a:endParaRPr lang="en-US" altLang="en-US" sz="2800" dirty="0"/>
          </a:p>
          <a:p>
            <a:pPr eaLnBrk="1" hangingPunct="1"/>
            <a:endParaRPr lang="en-US" altLang="en-US" sz="2800" dirty="0"/>
          </a:p>
        </p:txBody>
      </p:sp>
    </p:spTree>
    <p:extLst>
      <p:ext uri="{BB962C8B-B14F-4D97-AF65-F5344CB8AC3E}">
        <p14:creationId xmlns:p14="http://schemas.microsoft.com/office/powerpoint/2010/main" val="1482501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F002-FC85-4916-BFF5-9061EB1BA621}"/>
              </a:ext>
            </a:extLst>
          </p:cNvPr>
          <p:cNvSpPr>
            <a:spLocks noGrp="1"/>
          </p:cNvSpPr>
          <p:nvPr>
            <p:ph type="title"/>
          </p:nvPr>
        </p:nvSpPr>
        <p:spPr>
          <a:xfrm>
            <a:off x="76200" y="182880"/>
            <a:ext cx="8915400" cy="1111664"/>
          </a:xfrm>
        </p:spPr>
        <p:txBody>
          <a:bodyPr>
            <a:noAutofit/>
          </a:bodyPr>
          <a:lstStyle/>
          <a:p>
            <a:r>
              <a:rPr lang="en-US" sz="4400" dirty="0"/>
              <a:t>Landslide Science &amp; Tech Committee </a:t>
            </a:r>
          </a:p>
        </p:txBody>
      </p:sp>
      <p:sp>
        <p:nvSpPr>
          <p:cNvPr id="3" name="Content Placeholder 2">
            <a:extLst>
              <a:ext uri="{FF2B5EF4-FFF2-40B4-BE49-F238E27FC236}">
                <a16:creationId xmlns:a16="http://schemas.microsoft.com/office/drawing/2014/main" id="{2191B7C9-3874-4507-A9AC-DE2B22247E9B}"/>
              </a:ext>
            </a:extLst>
          </p:cNvPr>
          <p:cNvSpPr>
            <a:spLocks noGrp="1"/>
          </p:cNvSpPr>
          <p:nvPr>
            <p:ph idx="1"/>
          </p:nvPr>
        </p:nvSpPr>
        <p:spPr>
          <a:xfrm>
            <a:off x="457200" y="1905000"/>
            <a:ext cx="8382000" cy="4525963"/>
          </a:xfrm>
        </p:spPr>
        <p:txBody>
          <a:bodyPr/>
          <a:lstStyle/>
          <a:p>
            <a:pPr marL="609600" indent="-609600">
              <a:lnSpc>
                <a:spcPct val="80000"/>
              </a:lnSpc>
              <a:buNone/>
            </a:pPr>
            <a:r>
              <a:rPr lang="en-US" altLang="en-US" dirty="0"/>
              <a:t>Jim </a:t>
            </a:r>
            <a:r>
              <a:rPr lang="en-US" altLang="en-US" dirty="0" err="1"/>
              <a:t>Baichtal</a:t>
            </a:r>
            <a:r>
              <a:rPr lang="en-US" altLang="en-US" dirty="0"/>
              <a:t>		USFS-Tongass National Forest Geologist</a:t>
            </a:r>
          </a:p>
          <a:p>
            <a:pPr marL="609600" indent="-609600">
              <a:lnSpc>
                <a:spcPct val="80000"/>
              </a:lnSpc>
              <a:buNone/>
            </a:pPr>
            <a:r>
              <a:rPr lang="en-US" altLang="en-US" dirty="0"/>
              <a:t>Marty Freeman	DOF, chair</a:t>
            </a:r>
          </a:p>
          <a:p>
            <a:pPr marL="609600" indent="-609600">
              <a:lnSpc>
                <a:spcPct val="80000"/>
              </a:lnSpc>
              <a:buNone/>
            </a:pPr>
            <a:r>
              <a:rPr lang="en-US" altLang="en-US" dirty="0"/>
              <a:t>Kevin Hanley 		DEC Water Div. Environmental Prog. Spec.</a:t>
            </a:r>
            <a:r>
              <a:rPr lang="en-US" altLang="en-US" b="1" dirty="0"/>
              <a:t> </a:t>
            </a:r>
            <a:endParaRPr lang="en-US" altLang="en-US" dirty="0"/>
          </a:p>
          <a:p>
            <a:pPr marL="609600" indent="-609600">
              <a:lnSpc>
                <a:spcPct val="80000"/>
              </a:lnSpc>
              <a:buNone/>
            </a:pPr>
            <a:r>
              <a:rPr lang="en-US" altLang="en-US" dirty="0"/>
              <a:t>Adelaide Johnson	USFS-PNW Forest Sci. Lab, Hydrologist</a:t>
            </a:r>
          </a:p>
          <a:p>
            <a:pPr marL="609600" indent="-609600">
              <a:lnSpc>
                <a:spcPct val="80000"/>
              </a:lnSpc>
              <a:buNone/>
            </a:pPr>
            <a:r>
              <a:rPr lang="en-US" altLang="en-US" dirty="0"/>
              <a:t>Dennis Landwehr 	USFS Tongass Natl. Forest Soil Scientist </a:t>
            </a:r>
          </a:p>
          <a:p>
            <a:pPr marL="609600" indent="-609600">
              <a:lnSpc>
                <a:spcPct val="80000"/>
              </a:lnSpc>
              <a:buNone/>
            </a:pPr>
            <a:r>
              <a:rPr lang="en-US" altLang="en-US" dirty="0"/>
              <a:t>Kyle Moselle 		ADF&amp;G Habitat Div. Douglas Hab. Biologist</a:t>
            </a:r>
          </a:p>
          <a:p>
            <a:pPr marL="609600" indent="-609600">
              <a:lnSpc>
                <a:spcPct val="80000"/>
              </a:lnSpc>
              <a:buNone/>
            </a:pPr>
            <a:r>
              <a:rPr lang="en-US" altLang="en-US" dirty="0"/>
              <a:t>Pat </a:t>
            </a:r>
            <a:r>
              <a:rPr lang="en-US" altLang="en-US" dirty="0" err="1"/>
              <a:t>Palkovic</a:t>
            </a:r>
            <a:r>
              <a:rPr lang="en-US" altLang="en-US" dirty="0"/>
              <a:t> 		DOF SSE Forest Practices Forester</a:t>
            </a:r>
          </a:p>
          <a:p>
            <a:pPr marL="609600" indent="-609600">
              <a:lnSpc>
                <a:spcPct val="80000"/>
              </a:lnSpc>
              <a:buNone/>
            </a:pPr>
            <a:r>
              <a:rPr lang="en-US" altLang="en-US" dirty="0"/>
              <a:t>Greg Staunton 	DOF Coastal Region Resource Mgr.</a:t>
            </a:r>
          </a:p>
          <a:p>
            <a:pPr marL="609600" indent="-609600">
              <a:lnSpc>
                <a:spcPct val="80000"/>
              </a:lnSpc>
              <a:buNone/>
            </a:pPr>
            <a:r>
              <a:rPr lang="en-US" altLang="en-US" dirty="0"/>
              <a:t>Ralph </a:t>
            </a:r>
            <a:r>
              <a:rPr lang="en-US" altLang="en-US" dirty="0" err="1"/>
              <a:t>Swedell</a:t>
            </a:r>
            <a:r>
              <a:rPr lang="en-US" altLang="en-US" dirty="0"/>
              <a:t>		DOT&amp;PF SE Region, </a:t>
            </a:r>
            <a:r>
              <a:rPr lang="en-US" altLang="en-US" dirty="0" err="1"/>
              <a:t>Regl</a:t>
            </a:r>
            <a:r>
              <a:rPr lang="en-US" altLang="en-US" dirty="0"/>
              <a:t>. Engineering Geol.</a:t>
            </a:r>
          </a:p>
          <a:p>
            <a:pPr marL="609600" indent="-609600">
              <a:lnSpc>
                <a:spcPct val="80000"/>
              </a:lnSpc>
              <a:buNone/>
            </a:pPr>
            <a:r>
              <a:rPr lang="en-US" altLang="en-US" dirty="0"/>
              <a:t> </a:t>
            </a:r>
          </a:p>
          <a:p>
            <a:pPr marL="609600" indent="-609600">
              <a:lnSpc>
                <a:spcPct val="80000"/>
              </a:lnSpc>
              <a:buNone/>
            </a:pPr>
            <a:r>
              <a:rPr lang="en-US" altLang="en-US" dirty="0"/>
              <a:t>Technical support:  Hans </a:t>
            </a:r>
            <a:r>
              <a:rPr lang="en-US" altLang="en-US" dirty="0" err="1"/>
              <a:t>Buchholdt</a:t>
            </a:r>
            <a:r>
              <a:rPr lang="en-US" altLang="en-US" dirty="0"/>
              <a:t>, DOF GIS Specialist</a:t>
            </a:r>
          </a:p>
          <a:p>
            <a:endParaRPr lang="en-US" dirty="0"/>
          </a:p>
        </p:txBody>
      </p:sp>
    </p:spTree>
    <p:extLst>
      <p:ext uri="{BB962C8B-B14F-4D97-AF65-F5344CB8AC3E}">
        <p14:creationId xmlns:p14="http://schemas.microsoft.com/office/powerpoint/2010/main" val="233803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058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Required information</a:t>
            </a:r>
          </a:p>
        </p:txBody>
      </p:sp>
      <p:sp>
        <p:nvSpPr>
          <p:cNvPr id="3" name="Content Placeholder 2"/>
          <p:cNvSpPr>
            <a:spLocks noGrp="1"/>
          </p:cNvSpPr>
          <p:nvPr>
            <p:ph idx="1"/>
          </p:nvPr>
        </p:nvSpPr>
        <p:spPr>
          <a:xfrm>
            <a:off x="152400" y="1600200"/>
            <a:ext cx="8839200" cy="5029200"/>
          </a:xfrm>
        </p:spPr>
        <p:txBody>
          <a:bodyPr>
            <a:normAutofit/>
          </a:bodyPr>
          <a:lstStyle/>
          <a:p>
            <a:pPr>
              <a:buFont typeface="Wingdings" panose="05000000000000000000" pitchFamily="2" charset="2"/>
              <a:buChar char="Ø"/>
            </a:pPr>
            <a:r>
              <a:rPr lang="en-US" sz="3600" dirty="0"/>
              <a:t>(9) for areas in cutting units or traversed by roads:</a:t>
            </a:r>
          </a:p>
          <a:p>
            <a:pPr lvl="1">
              <a:buFont typeface="Wingdings" panose="05000000000000000000" pitchFamily="2" charset="2"/>
              <a:buChar char="Ø"/>
            </a:pPr>
            <a:r>
              <a:rPr lang="en-US" sz="3600" dirty="0"/>
              <a:t>(A)  any known </a:t>
            </a:r>
            <a:r>
              <a:rPr lang="en-US" sz="3600" dirty="0">
                <a:solidFill>
                  <a:schemeClr val="tx1"/>
                </a:solidFill>
              </a:rPr>
              <a:t>unstable area </a:t>
            </a:r>
          </a:p>
          <a:p>
            <a:pPr lvl="1">
              <a:buFont typeface="Wingdings" panose="05000000000000000000" pitchFamily="2" charset="2"/>
              <a:buChar char="Ø"/>
            </a:pPr>
            <a:r>
              <a:rPr lang="en-US" sz="3600" dirty="0"/>
              <a:t>(B)  slope </a:t>
            </a:r>
            <a:r>
              <a:rPr lang="en-US" sz="3600" dirty="0">
                <a:solidFill>
                  <a:schemeClr val="tx1"/>
                </a:solidFill>
              </a:rPr>
              <a:t>gradient &gt;67%</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95.220(a)(9)</a:t>
            </a:r>
          </a:p>
          <a:p>
            <a:endParaRPr lang="en-US" sz="3600" dirty="0"/>
          </a:p>
        </p:txBody>
      </p:sp>
    </p:spTree>
    <p:extLst>
      <p:ext uri="{BB962C8B-B14F-4D97-AF65-F5344CB8AC3E}">
        <p14:creationId xmlns:p14="http://schemas.microsoft.com/office/powerpoint/2010/main" val="79836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Identifying known unstable areas or unstable slopes</a:t>
            </a:r>
          </a:p>
        </p:txBody>
      </p:sp>
      <p:sp>
        <p:nvSpPr>
          <p:cNvPr id="3" name="Content Placeholder 2"/>
          <p:cNvSpPr>
            <a:spLocks noGrp="1"/>
          </p:cNvSpPr>
          <p:nvPr>
            <p:ph idx="1"/>
          </p:nvPr>
        </p:nvSpPr>
        <p:spPr>
          <a:xfrm>
            <a:off x="152400" y="1600200"/>
            <a:ext cx="8839200" cy="5029200"/>
          </a:xfrm>
        </p:spPr>
        <p:txBody>
          <a:bodyPr>
            <a:normAutofit/>
          </a:bodyPr>
          <a:lstStyle/>
          <a:p>
            <a:pPr>
              <a:buFont typeface="Wingdings" panose="05000000000000000000" pitchFamily="2" charset="2"/>
              <a:buChar char="Ø"/>
            </a:pPr>
            <a:r>
              <a:rPr lang="en-US" sz="2600" dirty="0"/>
              <a:t>Consider sites with slopes generally &gt;50% gradient, where one or more of the following indicators exist:</a:t>
            </a:r>
          </a:p>
          <a:p>
            <a:pPr>
              <a:buFont typeface="Wingdings" panose="05000000000000000000" pitchFamily="2" charset="2"/>
              <a:buChar char="Ø"/>
            </a:pPr>
            <a:r>
              <a:rPr lang="en-US" sz="2600" dirty="0"/>
              <a:t>	(i)  landslide scars;</a:t>
            </a:r>
          </a:p>
          <a:p>
            <a:pPr>
              <a:buFont typeface="Wingdings" panose="05000000000000000000" pitchFamily="2" charset="2"/>
              <a:buChar char="Ø"/>
            </a:pPr>
            <a:r>
              <a:rPr lang="en-US" sz="2600" dirty="0"/>
              <a:t>	(ii)  jack-</a:t>
            </a:r>
            <a:r>
              <a:rPr lang="en-US" sz="2600" dirty="0" err="1"/>
              <a:t>strawed</a:t>
            </a:r>
            <a:r>
              <a:rPr lang="en-US" sz="2600" dirty="0"/>
              <a:t> trees;</a:t>
            </a:r>
          </a:p>
          <a:p>
            <a:pPr>
              <a:buFont typeface="Wingdings" panose="05000000000000000000" pitchFamily="2" charset="2"/>
              <a:buChar char="Ø"/>
            </a:pPr>
            <a:r>
              <a:rPr lang="en-US" sz="2600" dirty="0"/>
              <a:t>	(iii)  gullied or dissected slopes;</a:t>
            </a:r>
          </a:p>
          <a:p>
            <a:pPr>
              <a:buFont typeface="Wingdings" panose="05000000000000000000" pitchFamily="2" charset="2"/>
              <a:buChar char="Ø"/>
            </a:pPr>
            <a:r>
              <a:rPr lang="en-US" sz="2600" dirty="0"/>
              <a:t>	(iv)  a high density of streams or zero-order basins</a:t>
            </a:r>
          </a:p>
          <a:p>
            <a:pPr>
              <a:buFont typeface="Wingdings" panose="05000000000000000000" pitchFamily="2" charset="2"/>
              <a:buChar char="Ø"/>
            </a:pPr>
            <a:r>
              <a:rPr lang="en-US" sz="2600" dirty="0"/>
              <a:t>	(v)  evidence of soil creep;</a:t>
            </a: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95.220(a)(9)</a:t>
            </a:r>
          </a:p>
          <a:p>
            <a:pPr marL="0" indent="0">
              <a:buNone/>
            </a:pPr>
            <a:endParaRPr lang="en-US" sz="26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18219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“zero-order basin”</a:t>
            </a:r>
          </a:p>
        </p:txBody>
      </p:sp>
      <p:sp>
        <p:nvSpPr>
          <p:cNvPr id="3" name="Content Placeholder 2"/>
          <p:cNvSpPr>
            <a:spLocks noGrp="1"/>
          </p:cNvSpPr>
          <p:nvPr>
            <p:ph idx="1"/>
          </p:nvPr>
        </p:nvSpPr>
        <p:spPr>
          <a:xfrm>
            <a:off x="457200" y="1600200"/>
            <a:ext cx="8229600" cy="4953000"/>
          </a:xfrm>
        </p:spPr>
        <p:txBody>
          <a:bodyPr>
            <a:normAutofit/>
          </a:bodyPr>
          <a:lstStyle/>
          <a:p>
            <a:r>
              <a:rPr lang="en-US" sz="3600" dirty="0"/>
              <a:t>“zero-order basin” means a source basin for a headwater stream</a:t>
            </a:r>
          </a:p>
          <a:p>
            <a:pPr marL="0" indent="0">
              <a:buNone/>
            </a:pPr>
            <a:endParaRPr lang="en-US" sz="3600" dirty="0"/>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11 AAC 95.220(a)(9)</a:t>
            </a:r>
          </a:p>
          <a:p>
            <a:pPr marL="0" indent="0">
              <a:buNone/>
            </a:pPr>
            <a:endParaRPr lang="en-US" sz="3600" dirty="0"/>
          </a:p>
          <a:p>
            <a:endParaRPr lang="en-US" sz="3600" dirty="0"/>
          </a:p>
        </p:txBody>
      </p:sp>
    </p:spTree>
    <p:extLst>
      <p:ext uri="{BB962C8B-B14F-4D97-AF65-F5344CB8AC3E}">
        <p14:creationId xmlns:p14="http://schemas.microsoft.com/office/powerpoint/2010/main" val="406576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2F8E-6053-44DB-8E2B-43176DBB5B2E}"/>
              </a:ext>
            </a:extLst>
          </p:cNvPr>
          <p:cNvSpPr>
            <a:spLocks noGrp="1"/>
          </p:cNvSpPr>
          <p:nvPr>
            <p:ph type="title"/>
          </p:nvPr>
        </p:nvSpPr>
        <p:spPr>
          <a:xfrm>
            <a:off x="76200" y="182880"/>
            <a:ext cx="8991600" cy="1111664"/>
          </a:xfrm>
        </p:spPr>
        <p:txBody>
          <a:bodyPr>
            <a:normAutofit fontScale="90000"/>
          </a:bodyPr>
          <a:lstStyle/>
          <a:p>
            <a:r>
              <a:rPr lang="en-US" dirty="0"/>
              <a:t>Landslide hazard scoping maps</a:t>
            </a:r>
          </a:p>
        </p:txBody>
      </p:sp>
      <p:pic>
        <p:nvPicPr>
          <p:cNvPr id="4" name="Picture 4" descr="craig">
            <a:extLst>
              <a:ext uri="{FF2B5EF4-FFF2-40B4-BE49-F238E27FC236}">
                <a16:creationId xmlns:a16="http://schemas.microsoft.com/office/drawing/2014/main" id="{8005A84A-0152-47A8-B353-78F8D6CE73C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00200"/>
            <a:ext cx="61319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9915F0A-99BC-4833-ABB4-0D10DEE16A1D}"/>
              </a:ext>
            </a:extLst>
          </p:cNvPr>
          <p:cNvSpPr txBox="1"/>
          <p:nvPr/>
        </p:nvSpPr>
        <p:spPr>
          <a:xfrm>
            <a:off x="152400" y="1828800"/>
            <a:ext cx="2133600" cy="4524315"/>
          </a:xfrm>
          <a:prstGeom prst="rect">
            <a:avLst/>
          </a:prstGeom>
          <a:noFill/>
        </p:spPr>
        <p:txBody>
          <a:bodyPr wrap="square" rtlCol="0">
            <a:spAutoFit/>
          </a:bodyPr>
          <a:lstStyle/>
          <a:p>
            <a:r>
              <a:rPr lang="en-US" dirty="0"/>
              <a:t>Source:  Prepared by the Landslide Science &amp; Technical Committee, 2011</a:t>
            </a:r>
          </a:p>
          <a:p>
            <a:endParaRPr lang="en-US" dirty="0"/>
          </a:p>
          <a:p>
            <a:r>
              <a:rPr lang="en-US" dirty="0"/>
              <a:t>For copies of the maps, information on the model used to develop them, and caveats on their use, se: </a:t>
            </a:r>
            <a:r>
              <a:rPr lang="en-US" dirty="0">
                <a:hlinkClick r:id="rId4"/>
              </a:rPr>
              <a:t>http://forestry.alaska.gov/forestpractices#landslides</a:t>
            </a:r>
            <a:r>
              <a:rPr lang="en-US" dirty="0"/>
              <a:t> </a:t>
            </a:r>
          </a:p>
          <a:p>
            <a:endParaRPr lang="en-US" dirty="0"/>
          </a:p>
          <a:p>
            <a:endParaRPr lang="en-US" dirty="0"/>
          </a:p>
        </p:txBody>
      </p:sp>
    </p:spTree>
    <p:extLst>
      <p:ext uri="{BB962C8B-B14F-4D97-AF65-F5344CB8AC3E}">
        <p14:creationId xmlns:p14="http://schemas.microsoft.com/office/powerpoint/2010/main" val="2586605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TM01790490[[fn=Decatur]]</Template>
  <TotalTime>383</TotalTime>
  <Words>2472</Words>
  <Application>Microsoft Office PowerPoint</Application>
  <PresentationFormat>On-screen Show (4:3)</PresentationFormat>
  <Paragraphs>305</Paragraphs>
  <Slides>47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vt:lpstr>
      <vt:lpstr>Courier New</vt:lpstr>
      <vt:lpstr>Times New Roman</vt:lpstr>
      <vt:lpstr>Wingdings</vt:lpstr>
      <vt:lpstr>Decatur</vt:lpstr>
      <vt:lpstr>FRPA 101-J    MASS WASTING</vt:lpstr>
      <vt:lpstr>Definitions</vt:lpstr>
      <vt:lpstr>Detailed Plans of Operation (DPOs)</vt:lpstr>
      <vt:lpstr>DPO</vt:lpstr>
      <vt:lpstr>PowerPoint Presentation</vt:lpstr>
      <vt:lpstr>Required information</vt:lpstr>
      <vt:lpstr>Identifying known unstable areas or unstable slopes</vt:lpstr>
      <vt:lpstr>Definition: “zero-order basin”</vt:lpstr>
      <vt:lpstr>Landslide hazard scoping maps</vt:lpstr>
      <vt:lpstr>Change in operations</vt:lpstr>
      <vt:lpstr>FRPA Standards</vt:lpstr>
      <vt:lpstr>General standards</vt:lpstr>
      <vt:lpstr>Road construction</vt:lpstr>
      <vt:lpstr>Definitions</vt:lpstr>
      <vt:lpstr>Road construction on unstable slopes</vt:lpstr>
      <vt:lpstr>Road construction on unstable slopes, cont.</vt:lpstr>
      <vt:lpstr>Definitions</vt:lpstr>
      <vt:lpstr>Road construction on unstable slopes, cont.</vt:lpstr>
      <vt:lpstr>Saturated soil</vt:lpstr>
      <vt:lpstr>Evidence of saturated soil</vt:lpstr>
      <vt:lpstr>Road construction: sedimentation</vt:lpstr>
      <vt:lpstr>Minimizing sedimentation</vt:lpstr>
      <vt:lpstr>Road construction:  end haul/full-bench</vt:lpstr>
      <vt:lpstr>End hauling &amp; full bench</vt:lpstr>
      <vt:lpstr>Material extraction &amp; disposal sites</vt:lpstr>
      <vt:lpstr>Rehabilitation after mass wasting</vt:lpstr>
      <vt:lpstr>Rehabilitation after mass wasting</vt:lpstr>
      <vt:lpstr>Landings</vt:lpstr>
      <vt:lpstr>Landings: location, construction, and opera­tion</vt:lpstr>
      <vt:lpstr>Landings: location, construction, and opera­tion, cont.</vt:lpstr>
      <vt:lpstr>Tracked &amp; wheeled harvest systems</vt:lpstr>
      <vt:lpstr>Cable yarding</vt:lpstr>
      <vt:lpstr>Harvest unit planning &amp; design</vt:lpstr>
      <vt:lpstr>Road maintenance</vt:lpstr>
      <vt:lpstr>Road drainage</vt:lpstr>
      <vt:lpstr>Road drainage, cont.</vt:lpstr>
      <vt:lpstr>Slope stability standards</vt:lpstr>
      <vt:lpstr>Slope stability standards</vt:lpstr>
      <vt:lpstr>Reference-risk assessment</vt:lpstr>
      <vt:lpstr>PowerPoint Presentation</vt:lpstr>
      <vt:lpstr>Addendum:  Background Info</vt:lpstr>
      <vt:lpstr>Area office contacts</vt:lpstr>
      <vt:lpstr>Landslide review process</vt:lpstr>
      <vt:lpstr>Caveat 1:  Scoping</vt:lpstr>
      <vt:lpstr>Caveat 2:  Time scale</vt:lpstr>
      <vt:lpstr>Caveat 3:  Applicability</vt:lpstr>
      <vt:lpstr>Landslide Science &amp; Tech Committee </vt:lpstr>
    </vt:vector>
  </TitlesOfParts>
  <Company>Alaska Dept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101-L:  MASS WASTING</dc:title>
  <dc:creator>Freeman, Marty W (DNR)</dc:creator>
  <cp:lastModifiedBy>Freeman, Marty W (DNR)</cp:lastModifiedBy>
  <cp:revision>44</cp:revision>
  <dcterms:created xsi:type="dcterms:W3CDTF">2016-10-17T20:00:18Z</dcterms:created>
  <dcterms:modified xsi:type="dcterms:W3CDTF">2018-06-26T00:25:42Z</dcterms:modified>
</cp:coreProperties>
</file>